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36"/>
  </p:notesMasterIdLst>
  <p:sldIdLst>
    <p:sldId id="256" r:id="rId2"/>
    <p:sldId id="290" r:id="rId3"/>
    <p:sldId id="288" r:id="rId4"/>
    <p:sldId id="291" r:id="rId5"/>
    <p:sldId id="292" r:id="rId6"/>
    <p:sldId id="293" r:id="rId7"/>
    <p:sldId id="294" r:id="rId8"/>
    <p:sldId id="295" r:id="rId9"/>
    <p:sldId id="297" r:id="rId10"/>
    <p:sldId id="296" r:id="rId11"/>
    <p:sldId id="305" r:id="rId12"/>
    <p:sldId id="298" r:id="rId13"/>
    <p:sldId id="299" r:id="rId14"/>
    <p:sldId id="300" r:id="rId15"/>
    <p:sldId id="317" r:id="rId16"/>
    <p:sldId id="318" r:id="rId17"/>
    <p:sldId id="301" r:id="rId18"/>
    <p:sldId id="304" r:id="rId19"/>
    <p:sldId id="319" r:id="rId20"/>
    <p:sldId id="302" r:id="rId21"/>
    <p:sldId id="303" r:id="rId22"/>
    <p:sldId id="306" r:id="rId23"/>
    <p:sldId id="276" r:id="rId24"/>
    <p:sldId id="308" r:id="rId25"/>
    <p:sldId id="309" r:id="rId26"/>
    <p:sldId id="310" r:id="rId27"/>
    <p:sldId id="313" r:id="rId28"/>
    <p:sldId id="323" r:id="rId29"/>
    <p:sldId id="312" r:id="rId30"/>
    <p:sldId id="324" r:id="rId31"/>
    <p:sldId id="322" r:id="rId32"/>
    <p:sldId id="320" r:id="rId33"/>
    <p:sldId id="325" r:id="rId34"/>
    <p:sldId id="284" r:id="rId35"/>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FA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136" y="48"/>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B5C14DE-C5C4-4361-A4E5-E6D23D3386A8}" type="datetimeFigureOut">
              <a:rPr lang="en-AU" smtClean="0"/>
              <a:t>14/06/2018</a:t>
            </a:fld>
            <a:endParaRPr lang="en-AU"/>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FB8C839-1F67-4829-AA28-C63BAE01461A}" type="slidenum">
              <a:rPr lang="en-AU" smtClean="0"/>
              <a:t>‹#›</a:t>
            </a:fld>
            <a:endParaRPr lang="en-AU"/>
          </a:p>
        </p:txBody>
      </p:sp>
    </p:spTree>
    <p:extLst>
      <p:ext uri="{BB962C8B-B14F-4D97-AF65-F5344CB8AC3E}">
        <p14:creationId xmlns:p14="http://schemas.microsoft.com/office/powerpoint/2010/main" val="394983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4035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8386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75889E7-1BF7-4410-B88D-9CE810EA7A83}"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4248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E3274DC3-B6C5-4F90-9DA8-E8606818D947}" type="datetime1">
              <a:rPr lang="en-AU" smtClean="0"/>
              <a:t>14/06/2018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9405605"/>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B1B5CF-80E2-4768-AECA-564A5959EDD4}" type="datetime1">
              <a:rPr lang="en-AU" smtClean="0"/>
              <a:t>14/06/2018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4063787789"/>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EBD2DA-E244-4EF8-96BB-0F754AE7A060}" type="datetime1">
              <a:rPr lang="en-AU" smtClean="0"/>
              <a:t>14/06/2018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4214106"/>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F56B6F-08F9-40E1-ACA3-B687E6989E2E}" type="datetime1">
              <a:rPr lang="en-AU" smtClean="0"/>
              <a:t>14/06/2018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2475938959"/>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AEE2DB-74F8-4EA3-8E33-F3DD010154BD}" type="datetime1">
              <a:rPr lang="en-AU" smtClean="0"/>
              <a:t>14/06/2018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05B6ED-7C1A-4B96-BD28-C077F8E9D174}" type="slidenum">
              <a:rPr lang="en-AU" smtClean="0"/>
              <a:t>‹#›</a:t>
            </a:fld>
            <a:endParaRPr lang="en-AU"/>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95973"/>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DEDBA58-7317-4917-A700-B6E738A3941F}" type="datetime1">
              <a:rPr lang="en-AU" smtClean="0"/>
              <a:t>14/06/2018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1538266924"/>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9D524B-494F-4537-B664-D50005E29637}" type="datetime1">
              <a:rPr lang="en-AU" smtClean="0"/>
              <a:t>14/06/2018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1550998076"/>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2A8A813-89F6-431B-9A93-8671D3CB42AA}" type="datetime1">
              <a:rPr lang="en-AU" smtClean="0"/>
              <a:t>14/06/2018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1035625304"/>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92C378-1647-4AF6-A7C7-5A18C1AE5CE4}" type="datetime1">
              <a:rPr lang="en-AU" smtClean="0"/>
              <a:t>14/06/2018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1863804626"/>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85398F3-B126-4437-802A-313975CF0F52}" type="datetime1">
              <a:rPr lang="en-AU" smtClean="0"/>
              <a:t>14/06/2018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C05B6ED-7C1A-4B96-BD28-C077F8E9D174}" type="slidenum">
              <a:rPr lang="en-AU" smtClean="0"/>
              <a:t>‹#›</a:t>
            </a:fld>
            <a:endParaRPr lang="en-AU"/>
          </a:p>
        </p:txBody>
      </p:sp>
    </p:spTree>
    <p:extLst>
      <p:ext uri="{BB962C8B-B14F-4D97-AF65-F5344CB8AC3E}">
        <p14:creationId xmlns:p14="http://schemas.microsoft.com/office/powerpoint/2010/main" val="411664456"/>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595467-81D5-4343-9F61-FD4411CFA73E}" type="datetime1">
              <a:rPr lang="en-AU" smtClean="0"/>
              <a:t>14/06/2018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C05B6ED-7C1A-4B96-BD28-C077F8E9D174}" type="slidenum">
              <a:rPr lang="en-AU" smtClean="0"/>
              <a:t>‹#›</a:t>
            </a:fld>
            <a:endParaRPr lang="en-AU"/>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080912"/>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713CD10-43CE-4D52-98D9-81FDDA1703FE}" type="datetime1">
              <a:rPr lang="en-AU" smtClean="0"/>
              <a:t>14/06/2018</a:t>
            </a:fld>
            <a:endParaRPr lang="en-AU"/>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AU"/>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C05B6ED-7C1A-4B96-BD28-C077F8E9D174}" type="slidenum">
              <a:rPr lang="en-AU" smtClean="0"/>
              <a:t>‹#›</a:t>
            </a:fld>
            <a:endParaRPr lang="en-AU"/>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422910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ransition spd="med">
    <p:pull/>
  </p:transition>
  <p:hf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www.bit.ly/CCSCalculator"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education.gov.au/ChildCarePackage" TargetMode="External"/><Relationship Id="rId2" Type="http://schemas.openxmlformats.org/officeDocument/2006/relationships/hyperlink" Target=".www.%20bit.ly/CCSFamiliesChecklist" TargetMode="External"/><Relationship Id="rId1" Type="http://schemas.openxmlformats.org/officeDocument/2006/relationships/slideLayout" Target="../slideLayouts/slideLayout2.xml"/><Relationship Id="rId4" Type="http://schemas.openxmlformats.org/officeDocument/2006/relationships/hyperlink" Target="http://www.humanservices.gov.au/individuals/services/centrelink/child-care-subsidy"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bit.ly/CCSNewFamilies"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19A3FD3A-4B27-4028-BA57-0810F205BC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60461F8B-A17E-4AE4-92BC-BA2E49E1A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6613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a:extLst>
              <a:ext uri="{FF2B5EF4-FFF2-40B4-BE49-F238E27FC236}">
                <a16:creationId xmlns:a16="http://schemas.microsoft.com/office/drawing/2014/main" id="{5E450F13-FCAB-474F-93BB-70469013970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8749" y="3765314"/>
            <a:ext cx="283464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9168327A-D6F5-4D30-B68F-B79A243CA0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2598" y="5683711"/>
            <a:ext cx="3001402" cy="525245"/>
          </a:xfrm>
          <a:prstGeom prst="rect">
            <a:avLst/>
          </a:prstGeom>
        </p:spPr>
      </p:pic>
      <p:cxnSp>
        <p:nvCxnSpPr>
          <p:cNvPr id="48" name="Straight Connector 47">
            <a:extLst>
              <a:ext uri="{FF2B5EF4-FFF2-40B4-BE49-F238E27FC236}">
                <a16:creationId xmlns:a16="http://schemas.microsoft.com/office/drawing/2014/main" id="{00E7859C-56C8-49DC-ABF5-6C538427CDA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95130" y="1963779"/>
            <a:ext cx="0" cy="292608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group of people sitting at a table with a birthday cake&#10;&#10;Description generated with high confidence">
            <a:extLst>
              <a:ext uri="{FF2B5EF4-FFF2-40B4-BE49-F238E27FC236}">
                <a16:creationId xmlns:a16="http://schemas.microsoft.com/office/drawing/2014/main" id="{E8557323-E8A8-4637-9F2E-34E2A58659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932" y="450891"/>
            <a:ext cx="6940319" cy="5205239"/>
          </a:xfrm>
          <a:prstGeom prst="rect">
            <a:avLst/>
          </a:prstGeom>
        </p:spPr>
      </p:pic>
      <p:sp>
        <p:nvSpPr>
          <p:cNvPr id="2" name="Title 1">
            <a:extLst>
              <a:ext uri="{FF2B5EF4-FFF2-40B4-BE49-F238E27FC236}">
                <a16:creationId xmlns:a16="http://schemas.microsoft.com/office/drawing/2014/main" id="{E2882E8D-382C-4294-B7E5-0E140103AAFC}"/>
              </a:ext>
            </a:extLst>
          </p:cNvPr>
          <p:cNvSpPr>
            <a:spLocks noGrp="1"/>
          </p:cNvSpPr>
          <p:nvPr>
            <p:ph type="ctrTitle"/>
          </p:nvPr>
        </p:nvSpPr>
        <p:spPr>
          <a:xfrm>
            <a:off x="190832" y="640080"/>
            <a:ext cx="3625794" cy="3034857"/>
          </a:xfrm>
        </p:spPr>
        <p:txBody>
          <a:bodyPr anchor="b">
            <a:normAutofit/>
          </a:bodyPr>
          <a:lstStyle/>
          <a:p>
            <a:pPr algn="ctr"/>
            <a:br>
              <a:rPr lang="en-AU" sz="3600" dirty="0">
                <a:solidFill>
                  <a:srgbClr val="FFFFFF"/>
                </a:solidFill>
                <a:latin typeface="Calibri" panose="020F0502020204030204" pitchFamily="34" charset="0"/>
                <a:cs typeface="Calibri" panose="020F0502020204030204" pitchFamily="34" charset="0"/>
              </a:rPr>
            </a:br>
            <a:r>
              <a:rPr lang="en-AU" sz="3600" dirty="0" err="1">
                <a:solidFill>
                  <a:srgbClr val="FFFFFF"/>
                </a:solidFill>
                <a:latin typeface="Calibri" panose="020F0502020204030204" pitchFamily="34" charset="0"/>
                <a:cs typeface="Calibri" panose="020F0502020204030204" pitchFamily="34" charset="0"/>
              </a:rPr>
              <a:t>nEW</a:t>
            </a:r>
            <a:r>
              <a:rPr lang="en-AU" sz="3600" dirty="0">
                <a:solidFill>
                  <a:srgbClr val="FFFFFF"/>
                </a:solidFill>
                <a:latin typeface="Calibri" panose="020F0502020204030204" pitchFamily="34" charset="0"/>
                <a:cs typeface="Calibri" panose="020F0502020204030204" pitchFamily="34" charset="0"/>
              </a:rPr>
              <a:t> child </a:t>
            </a:r>
            <a:br>
              <a:rPr lang="en-AU" sz="3600" dirty="0">
                <a:solidFill>
                  <a:srgbClr val="FFFFFF"/>
                </a:solidFill>
                <a:latin typeface="Calibri" panose="020F0502020204030204" pitchFamily="34" charset="0"/>
                <a:cs typeface="Calibri" panose="020F0502020204030204" pitchFamily="34" charset="0"/>
              </a:rPr>
            </a:br>
            <a:r>
              <a:rPr lang="en-AU" sz="3600" dirty="0">
                <a:solidFill>
                  <a:srgbClr val="FFFFFF"/>
                </a:solidFill>
                <a:latin typeface="Calibri" panose="020F0502020204030204" pitchFamily="34" charset="0"/>
                <a:cs typeface="Calibri" panose="020F0502020204030204" pitchFamily="34" charset="0"/>
              </a:rPr>
              <a:t>care subsidy:</a:t>
            </a:r>
            <a:br>
              <a:rPr lang="en-AU" sz="3600" dirty="0">
                <a:solidFill>
                  <a:srgbClr val="FFFFFF"/>
                </a:solidFill>
                <a:latin typeface="Calibri" panose="020F0502020204030204" pitchFamily="34" charset="0"/>
                <a:cs typeface="Calibri" panose="020F0502020204030204" pitchFamily="34" charset="0"/>
              </a:rPr>
            </a:br>
            <a:r>
              <a:rPr lang="en-AU" sz="3600" dirty="0">
                <a:solidFill>
                  <a:srgbClr val="FFFFFF"/>
                </a:solidFill>
                <a:latin typeface="Calibri" panose="020F0502020204030204" pitchFamily="34" charset="0"/>
                <a:cs typeface="Calibri" panose="020F0502020204030204" pitchFamily="34" charset="0"/>
              </a:rPr>
              <a:t>  </a:t>
            </a:r>
            <a:br>
              <a:rPr lang="en-AU" sz="3600" dirty="0">
                <a:solidFill>
                  <a:srgbClr val="FFFFFF"/>
                </a:solidFill>
                <a:latin typeface="Calibri" panose="020F0502020204030204" pitchFamily="34" charset="0"/>
                <a:cs typeface="Calibri" panose="020F0502020204030204" pitchFamily="34" charset="0"/>
              </a:rPr>
            </a:br>
            <a:r>
              <a:rPr lang="en-AU" sz="3600" dirty="0">
                <a:solidFill>
                  <a:srgbClr val="FFFFFF"/>
                </a:solidFill>
                <a:latin typeface="Calibri" panose="020F0502020204030204" pitchFamily="34" charset="0"/>
                <a:cs typeface="Calibri" panose="020F0502020204030204" pitchFamily="34" charset="0"/>
              </a:rPr>
              <a:t>GUIDANCE FOR FAMILIES</a:t>
            </a:r>
          </a:p>
        </p:txBody>
      </p:sp>
      <p:sp>
        <p:nvSpPr>
          <p:cNvPr id="9" name="Subtitle 8">
            <a:extLst>
              <a:ext uri="{FF2B5EF4-FFF2-40B4-BE49-F238E27FC236}">
                <a16:creationId xmlns:a16="http://schemas.microsoft.com/office/drawing/2014/main" id="{8F8AE3ED-9876-4818-9C93-A14B5A5F2593}"/>
              </a:ext>
            </a:extLst>
          </p:cNvPr>
          <p:cNvSpPr>
            <a:spLocks noGrp="1"/>
          </p:cNvSpPr>
          <p:nvPr>
            <p:ph type="subTitle" idx="1"/>
          </p:nvPr>
        </p:nvSpPr>
        <p:spPr>
          <a:xfrm>
            <a:off x="638921" y="3849539"/>
            <a:ext cx="3004195" cy="2359417"/>
          </a:xfrm>
        </p:spPr>
        <p:txBody>
          <a:bodyPr anchor="t">
            <a:normAutofit/>
          </a:bodyPr>
          <a:lstStyle/>
          <a:p>
            <a:pPr algn="r"/>
            <a:r>
              <a:rPr lang="en-AU" sz="2400">
                <a:solidFill>
                  <a:srgbClr val="FFFFFF"/>
                </a:solidFill>
              </a:rPr>
              <a:t>June 2018</a:t>
            </a:r>
            <a:endParaRPr lang="en-AU" sz="2400" dirty="0">
              <a:solidFill>
                <a:srgbClr val="FFFFFF"/>
              </a:solidFill>
            </a:endParaRPr>
          </a:p>
        </p:txBody>
      </p:sp>
    </p:spTree>
    <p:extLst>
      <p:ext uri="{BB962C8B-B14F-4D97-AF65-F5344CB8AC3E}">
        <p14:creationId xmlns:p14="http://schemas.microsoft.com/office/powerpoint/2010/main" val="2382550729"/>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17AA2FE2-36F1-44F9-8E97-55DFA48BCA37}"/>
              </a:ext>
            </a:extLst>
          </p:cNvPr>
          <p:cNvPicPr>
            <a:picLocks noChangeAspect="1"/>
          </p:cNvPicPr>
          <p:nvPr/>
        </p:nvPicPr>
        <p:blipFill>
          <a:blip r:embed="rId2"/>
          <a:stretch>
            <a:fillRect/>
          </a:stretch>
        </p:blipFill>
        <p:spPr>
          <a:xfrm>
            <a:off x="1994958" y="804333"/>
            <a:ext cx="8202081" cy="5249331"/>
          </a:xfrm>
          <a:prstGeom prst="rect">
            <a:avLst/>
          </a:prstGeom>
        </p:spPr>
      </p:pic>
      <p:sp>
        <p:nvSpPr>
          <p:cNvPr id="3" name="TextBox 2">
            <a:extLst>
              <a:ext uri="{FF2B5EF4-FFF2-40B4-BE49-F238E27FC236}">
                <a16:creationId xmlns:a16="http://schemas.microsoft.com/office/drawing/2014/main" id="{F3B13F49-0BC9-40F1-8471-5E2E30D0A0D9}"/>
              </a:ext>
            </a:extLst>
          </p:cNvPr>
          <p:cNvSpPr txBox="1"/>
          <p:nvPr/>
        </p:nvSpPr>
        <p:spPr>
          <a:xfrm>
            <a:off x="1131735" y="6202060"/>
            <a:ext cx="10167068" cy="646331"/>
          </a:xfrm>
          <a:prstGeom prst="rect">
            <a:avLst/>
          </a:prstGeom>
          <a:noFill/>
        </p:spPr>
        <p:txBody>
          <a:bodyPr wrap="square" rtlCol="0">
            <a:spAutoFit/>
          </a:bodyPr>
          <a:lstStyle/>
          <a:p>
            <a:r>
              <a:rPr lang="en-AU" dirty="0">
                <a:solidFill>
                  <a:schemeClr val="accent2"/>
                </a:solidFill>
              </a:rPr>
              <a:t>The details you provide in the activity test will determine the number of hours of subsidised early learning (childcare) services to which your family is entitled. </a:t>
            </a:r>
          </a:p>
        </p:txBody>
      </p:sp>
    </p:spTree>
    <p:extLst>
      <p:ext uri="{BB962C8B-B14F-4D97-AF65-F5344CB8AC3E}">
        <p14:creationId xmlns:p14="http://schemas.microsoft.com/office/powerpoint/2010/main" val="1749792739"/>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6140398-FA0C-43F0-A382-F8298AD156C6}"/>
              </a:ext>
            </a:extLst>
          </p:cNvPr>
          <p:cNvPicPr>
            <a:picLocks noChangeAspect="1"/>
          </p:cNvPicPr>
          <p:nvPr/>
        </p:nvPicPr>
        <p:blipFill>
          <a:blip r:embed="rId2"/>
          <a:stretch>
            <a:fillRect/>
          </a:stretch>
        </p:blipFill>
        <p:spPr>
          <a:xfrm>
            <a:off x="949595" y="804333"/>
            <a:ext cx="10292807"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11</a:t>
            </a:fld>
            <a:endParaRPr lang="en-US"/>
          </a:p>
        </p:txBody>
      </p:sp>
    </p:spTree>
    <p:extLst>
      <p:ext uri="{BB962C8B-B14F-4D97-AF65-F5344CB8AC3E}">
        <p14:creationId xmlns:p14="http://schemas.microsoft.com/office/powerpoint/2010/main" val="335666169"/>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396E2E2F-A4BE-4500-B37C-1EA9C4DE7CA5}"/>
              </a:ext>
            </a:extLst>
          </p:cNvPr>
          <p:cNvPicPr>
            <a:picLocks noChangeAspect="1"/>
          </p:cNvPicPr>
          <p:nvPr/>
        </p:nvPicPr>
        <p:blipFill>
          <a:blip r:embed="rId2"/>
          <a:stretch>
            <a:fillRect/>
          </a:stretch>
        </p:blipFill>
        <p:spPr>
          <a:xfrm>
            <a:off x="1978876" y="804333"/>
            <a:ext cx="8234245" cy="5249331"/>
          </a:xfrm>
          <a:prstGeom prst="rect">
            <a:avLst/>
          </a:prstGeom>
        </p:spPr>
      </p:pic>
      <p:sp>
        <p:nvSpPr>
          <p:cNvPr id="3" name="TextBox 2">
            <a:extLst>
              <a:ext uri="{FF2B5EF4-FFF2-40B4-BE49-F238E27FC236}">
                <a16:creationId xmlns:a16="http://schemas.microsoft.com/office/drawing/2014/main" id="{82FA4AD0-96CC-408B-A552-D3FA6377423B}"/>
              </a:ext>
            </a:extLst>
          </p:cNvPr>
          <p:cNvSpPr txBox="1"/>
          <p:nvPr/>
        </p:nvSpPr>
        <p:spPr>
          <a:xfrm>
            <a:off x="998513" y="6214533"/>
            <a:ext cx="10371852" cy="584775"/>
          </a:xfrm>
          <a:prstGeom prst="rect">
            <a:avLst/>
          </a:prstGeom>
          <a:noFill/>
        </p:spPr>
        <p:txBody>
          <a:bodyPr wrap="square" rtlCol="0">
            <a:spAutoFit/>
          </a:bodyPr>
          <a:lstStyle/>
          <a:p>
            <a:r>
              <a:rPr lang="en-AU" sz="1600" dirty="0">
                <a:solidFill>
                  <a:schemeClr val="accent2"/>
                </a:solidFill>
                <a:latin typeface="Century Gothic" panose="020B0502020202020204" pitchFamily="34" charset="0"/>
                <a:cs typeface="Arial" panose="020B0604020202020204" pitchFamily="34" charset="0"/>
              </a:rPr>
              <a:t>Put simply the more activity your family undertakes, the more hours of subsidised care you can claim, </a:t>
            </a:r>
          </a:p>
          <a:p>
            <a:r>
              <a:rPr lang="en-AU" sz="1600" dirty="0">
                <a:solidFill>
                  <a:schemeClr val="accent2"/>
                </a:solidFill>
                <a:latin typeface="Century Gothic" panose="020B0502020202020204" pitchFamily="34" charset="0"/>
                <a:cs typeface="Arial" panose="020B0604020202020204" pitchFamily="34" charset="0"/>
              </a:rPr>
              <a:t>so it’s important that you </a:t>
            </a:r>
            <a:r>
              <a:rPr lang="en-AU" sz="1600" b="1" dirty="0">
                <a:solidFill>
                  <a:schemeClr val="accent2"/>
                </a:solidFill>
                <a:latin typeface="Century Gothic" panose="020B0502020202020204" pitchFamily="34" charset="0"/>
                <a:cs typeface="Arial" panose="020B0604020202020204" pitchFamily="34" charset="0"/>
              </a:rPr>
              <a:t>don’t underestimate </a:t>
            </a:r>
            <a:r>
              <a:rPr lang="en-AU" sz="1600" dirty="0">
                <a:solidFill>
                  <a:schemeClr val="accent2"/>
                </a:solidFill>
                <a:latin typeface="Century Gothic" panose="020B0502020202020204" pitchFamily="34" charset="0"/>
                <a:cs typeface="Arial" panose="020B0604020202020204" pitchFamily="34" charset="0"/>
              </a:rPr>
              <a:t>their anticipated hours or activity. </a:t>
            </a:r>
          </a:p>
        </p:txBody>
      </p:sp>
      <p:sp>
        <p:nvSpPr>
          <p:cNvPr id="5" name="TextBox 4">
            <a:extLst>
              <a:ext uri="{FF2B5EF4-FFF2-40B4-BE49-F238E27FC236}">
                <a16:creationId xmlns:a16="http://schemas.microsoft.com/office/drawing/2014/main" id="{029C7E17-4140-4462-81B8-97099C45A6D8}"/>
              </a:ext>
            </a:extLst>
          </p:cNvPr>
          <p:cNvSpPr txBox="1"/>
          <p:nvPr/>
        </p:nvSpPr>
        <p:spPr>
          <a:xfrm>
            <a:off x="562958" y="43299"/>
            <a:ext cx="11537602" cy="923330"/>
          </a:xfrm>
          <a:prstGeom prst="rect">
            <a:avLst/>
          </a:prstGeom>
          <a:noFill/>
        </p:spPr>
        <p:txBody>
          <a:bodyPr wrap="square" rtlCol="0">
            <a:spAutoFit/>
          </a:bodyPr>
          <a:lstStyle/>
          <a:p>
            <a:r>
              <a:rPr lang="en-AU" b="1" dirty="0">
                <a:solidFill>
                  <a:schemeClr val="bg1"/>
                </a:solidFill>
              </a:rPr>
              <a:t>NOTE: </a:t>
            </a:r>
            <a:r>
              <a:rPr lang="en-AU" dirty="0">
                <a:solidFill>
                  <a:schemeClr val="bg1"/>
                </a:solidFill>
              </a:rPr>
              <a:t>If the child attends a kindergarten/preschool program at a centre-based day care (</a:t>
            </a:r>
            <a:r>
              <a:rPr lang="en-AU" dirty="0" err="1">
                <a:solidFill>
                  <a:schemeClr val="bg1"/>
                </a:solidFill>
              </a:rPr>
              <a:t>ie</a:t>
            </a:r>
            <a:r>
              <a:rPr lang="en-AU" dirty="0">
                <a:solidFill>
                  <a:schemeClr val="bg1"/>
                </a:solidFill>
              </a:rPr>
              <a:t>. long day care) in the year before they start school, families are entitled to </a:t>
            </a:r>
            <a:r>
              <a:rPr lang="en-AU" b="1" dirty="0">
                <a:solidFill>
                  <a:schemeClr val="bg1"/>
                </a:solidFill>
              </a:rPr>
              <a:t>36 hours of subsidised care per fortnight </a:t>
            </a:r>
            <a:r>
              <a:rPr lang="en-AU" dirty="0">
                <a:solidFill>
                  <a:schemeClr val="bg1"/>
                </a:solidFill>
              </a:rPr>
              <a:t>regardless of activity test</a:t>
            </a:r>
            <a:r>
              <a:rPr lang="en-AU" b="1" dirty="0">
                <a:solidFill>
                  <a:schemeClr val="bg1"/>
                </a:solidFill>
              </a:rPr>
              <a:t>.</a:t>
            </a:r>
            <a:endParaRPr lang="en-AU" dirty="0">
              <a:solidFill>
                <a:schemeClr val="bg1"/>
              </a:solidFill>
            </a:endParaRPr>
          </a:p>
          <a:p>
            <a:r>
              <a:rPr lang="en-AU" dirty="0"/>
              <a:t> </a:t>
            </a:r>
          </a:p>
        </p:txBody>
      </p:sp>
    </p:spTree>
    <p:extLst>
      <p:ext uri="{BB962C8B-B14F-4D97-AF65-F5344CB8AC3E}">
        <p14:creationId xmlns:p14="http://schemas.microsoft.com/office/powerpoint/2010/main" val="1715328409"/>
      </p:ext>
    </p:ext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11C39AFA-2B67-4E02-8B29-F8F3CFD0FA25}"/>
              </a:ext>
            </a:extLst>
          </p:cNvPr>
          <p:cNvPicPr>
            <a:picLocks noChangeAspect="1"/>
          </p:cNvPicPr>
          <p:nvPr/>
        </p:nvPicPr>
        <p:blipFill>
          <a:blip r:embed="rId2"/>
          <a:stretch>
            <a:fillRect/>
          </a:stretch>
        </p:blipFill>
        <p:spPr>
          <a:xfrm>
            <a:off x="1096635" y="804333"/>
            <a:ext cx="9998727"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13</a:t>
            </a:fld>
            <a:endParaRPr lang="en-US"/>
          </a:p>
        </p:txBody>
      </p:sp>
    </p:spTree>
    <p:extLst>
      <p:ext uri="{BB962C8B-B14F-4D97-AF65-F5344CB8AC3E}">
        <p14:creationId xmlns:p14="http://schemas.microsoft.com/office/powerpoint/2010/main" val="4274141557"/>
      </p:ext>
    </p:extLst>
  </p:cSld>
  <p:clrMapOvr>
    <a:masterClrMapping/>
  </p:clrMapOvr>
  <p:transition spd="med">
    <p:pull/>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B576C8D6-68EB-4FFE-A583-D992832F6CB0}"/>
              </a:ext>
            </a:extLst>
          </p:cNvPr>
          <p:cNvPicPr>
            <a:picLocks noChangeAspect="1"/>
          </p:cNvPicPr>
          <p:nvPr/>
        </p:nvPicPr>
        <p:blipFill>
          <a:blip r:embed="rId2"/>
          <a:stretch>
            <a:fillRect/>
          </a:stretch>
        </p:blipFill>
        <p:spPr>
          <a:xfrm>
            <a:off x="1280099" y="804333"/>
            <a:ext cx="9631799"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14</a:t>
            </a:fld>
            <a:endParaRPr lang="en-US"/>
          </a:p>
        </p:txBody>
      </p:sp>
    </p:spTree>
    <p:extLst>
      <p:ext uri="{BB962C8B-B14F-4D97-AF65-F5344CB8AC3E}">
        <p14:creationId xmlns:p14="http://schemas.microsoft.com/office/powerpoint/2010/main" val="3608921112"/>
      </p:ext>
    </p:extLst>
  </p:cSld>
  <p:clrMapOvr>
    <a:masterClrMapping/>
  </p:clrMapOvr>
  <p:transition spd="med">
    <p:pull/>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15</a:t>
            </a:fld>
            <a:endParaRPr lang="en-US"/>
          </a:p>
        </p:txBody>
      </p:sp>
      <p:sp>
        <p:nvSpPr>
          <p:cNvPr id="3" name="TextBox 2">
            <a:extLst>
              <a:ext uri="{FF2B5EF4-FFF2-40B4-BE49-F238E27FC236}">
                <a16:creationId xmlns:a16="http://schemas.microsoft.com/office/drawing/2014/main" id="{F8B67C96-5C8C-4C16-B4DF-4E116E6F82DB}"/>
              </a:ext>
            </a:extLst>
          </p:cNvPr>
          <p:cNvSpPr txBox="1"/>
          <p:nvPr/>
        </p:nvSpPr>
        <p:spPr>
          <a:xfrm>
            <a:off x="1415333" y="1728104"/>
            <a:ext cx="9167854" cy="4801314"/>
          </a:xfrm>
          <a:prstGeom prst="rect">
            <a:avLst/>
          </a:prstGeom>
          <a:noFill/>
        </p:spPr>
        <p:txBody>
          <a:bodyPr wrap="square" rtlCol="0">
            <a:spAutoFit/>
          </a:bodyPr>
          <a:lstStyle/>
          <a:p>
            <a:r>
              <a:rPr lang="en-AU" b="1" dirty="0"/>
              <a:t>Travel time and break times </a:t>
            </a:r>
            <a:br>
              <a:rPr lang="en-AU" b="1" dirty="0"/>
            </a:br>
            <a:r>
              <a:rPr lang="en-AU" dirty="0"/>
              <a:t>You should include break times as well as the travel time between the child care service and the family member’s place of work, training, study, or other recognised activity in your activity hours total.</a:t>
            </a:r>
            <a:br>
              <a:rPr lang="en-AU" dirty="0"/>
            </a:br>
            <a:endParaRPr lang="en-AU" dirty="0"/>
          </a:p>
          <a:p>
            <a:r>
              <a:rPr lang="en-AU" dirty="0"/>
              <a:t>For example, in response to the question “How many hours per fortnight do you work?” you should include:</a:t>
            </a:r>
          </a:p>
          <a:p>
            <a:r>
              <a:rPr lang="en-AU" dirty="0"/>
              <a:t>- the hours that you are paid  to work;</a:t>
            </a:r>
          </a:p>
          <a:p>
            <a:r>
              <a:rPr lang="en-AU" dirty="0"/>
              <a:t>- your lunch break hours; and</a:t>
            </a:r>
          </a:p>
          <a:p>
            <a:pPr marL="285750" indent="-285750">
              <a:buFontTx/>
              <a:buChar char="-"/>
            </a:pPr>
            <a:r>
              <a:rPr lang="en-AU" dirty="0"/>
              <a:t>the time it takes to travel from your child’s day care to your place of work. </a:t>
            </a:r>
          </a:p>
          <a:p>
            <a:endParaRPr lang="en-AU" dirty="0"/>
          </a:p>
          <a:p>
            <a:r>
              <a:rPr lang="en-AU" dirty="0"/>
              <a:t>For example if you worked 3 x 8hr days with an hour lunch break each day and your child’s early learning centre was 30 minute drive you would have 3 x 8hrs (paid employment) + 3 x 1hr (lunch break) + 2 x 30 min trips per day x 3 days to childcare = 30 hrs per week or 60hrs per fortnight.</a:t>
            </a:r>
          </a:p>
          <a:p>
            <a:endParaRPr lang="en-AU" b="1" dirty="0"/>
          </a:p>
          <a:p>
            <a:r>
              <a:rPr lang="en-AU" b="1" dirty="0"/>
              <a:t>This also applies to study and volunteer work.</a:t>
            </a:r>
          </a:p>
          <a:p>
            <a:endParaRPr lang="en-AU" dirty="0"/>
          </a:p>
        </p:txBody>
      </p:sp>
      <p:sp>
        <p:nvSpPr>
          <p:cNvPr id="5" name="TextBox 4">
            <a:extLst>
              <a:ext uri="{FF2B5EF4-FFF2-40B4-BE49-F238E27FC236}">
                <a16:creationId xmlns:a16="http://schemas.microsoft.com/office/drawing/2014/main" id="{7905154E-1C66-4C7D-8B80-D26D289D1D58}"/>
              </a:ext>
            </a:extLst>
          </p:cNvPr>
          <p:cNvSpPr txBox="1"/>
          <p:nvPr/>
        </p:nvSpPr>
        <p:spPr>
          <a:xfrm>
            <a:off x="1328124" y="1143329"/>
            <a:ext cx="8718862" cy="584775"/>
          </a:xfrm>
          <a:prstGeom prst="rect">
            <a:avLst/>
          </a:prstGeom>
          <a:noFill/>
        </p:spPr>
        <p:txBody>
          <a:bodyPr wrap="none" rtlCol="0">
            <a:spAutoFit/>
          </a:bodyPr>
          <a:lstStyle/>
          <a:p>
            <a:r>
              <a:rPr lang="en-AU" sz="3200" dirty="0">
                <a:solidFill>
                  <a:srgbClr val="7030A0"/>
                </a:solidFill>
                <a:latin typeface="Arial" panose="020B0604020202020204" pitchFamily="34" charset="0"/>
                <a:cs typeface="Arial" panose="020B0604020202020204" pitchFamily="34" charset="0"/>
              </a:rPr>
              <a:t>Things to include when completing activity test</a:t>
            </a:r>
          </a:p>
        </p:txBody>
      </p:sp>
    </p:spTree>
    <p:extLst>
      <p:ext uri="{BB962C8B-B14F-4D97-AF65-F5344CB8AC3E}">
        <p14:creationId xmlns:p14="http://schemas.microsoft.com/office/powerpoint/2010/main" val="1291762699"/>
      </p:ext>
    </p:extLst>
  </p:cSld>
  <p:clrMapOvr>
    <a:masterClrMapping/>
  </p:clrMapOvr>
  <p:transition spd="med">
    <p:pull/>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16</a:t>
            </a:fld>
            <a:endParaRPr lang="en-US"/>
          </a:p>
        </p:txBody>
      </p:sp>
      <p:sp>
        <p:nvSpPr>
          <p:cNvPr id="3" name="TextBox 2">
            <a:extLst>
              <a:ext uri="{FF2B5EF4-FFF2-40B4-BE49-F238E27FC236}">
                <a16:creationId xmlns:a16="http://schemas.microsoft.com/office/drawing/2014/main" id="{F8B67C96-5C8C-4C16-B4DF-4E116E6F82DB}"/>
              </a:ext>
            </a:extLst>
          </p:cNvPr>
          <p:cNvSpPr txBox="1"/>
          <p:nvPr/>
        </p:nvSpPr>
        <p:spPr>
          <a:xfrm>
            <a:off x="1208855" y="1225689"/>
            <a:ext cx="9167854" cy="5632311"/>
          </a:xfrm>
          <a:prstGeom prst="rect">
            <a:avLst/>
          </a:prstGeom>
          <a:noFill/>
        </p:spPr>
        <p:txBody>
          <a:bodyPr wrap="square" rtlCol="0">
            <a:spAutoFit/>
          </a:bodyPr>
          <a:lstStyle/>
          <a:p>
            <a:r>
              <a:rPr lang="en-AU" b="1" dirty="0"/>
              <a:t>Maternity or parental leave</a:t>
            </a:r>
          </a:p>
          <a:p>
            <a:r>
              <a:rPr lang="en-AU" dirty="0"/>
              <a:t>If a family member is on paid or unpaid maternity or parental leave and this is a condition of their employment, this also classifies as recognised activity. </a:t>
            </a:r>
          </a:p>
          <a:p>
            <a:endParaRPr lang="en-AU" dirty="0"/>
          </a:p>
          <a:p>
            <a:r>
              <a:rPr lang="en-AU" dirty="0"/>
              <a:t>The hours of activity will be the same as what they were immediately prior to commencing parental leave. This means that if a parent </a:t>
            </a:r>
            <a:r>
              <a:rPr lang="en-AU" b="1" dirty="0"/>
              <a:t>was working full time </a:t>
            </a:r>
            <a:r>
              <a:rPr lang="en-AU" dirty="0"/>
              <a:t>then he/she is </a:t>
            </a:r>
            <a:r>
              <a:rPr lang="en-AU" b="1" dirty="0"/>
              <a:t>still </a:t>
            </a:r>
            <a:r>
              <a:rPr lang="en-AU" dirty="0"/>
              <a:t>considered to be a full-time employee </a:t>
            </a:r>
            <a:r>
              <a:rPr lang="en-AU" b="1" dirty="0"/>
              <a:t>while on parental leave</a:t>
            </a:r>
            <a:r>
              <a:rPr lang="en-AU" dirty="0"/>
              <a:t>.</a:t>
            </a:r>
          </a:p>
          <a:p>
            <a:endParaRPr lang="en-AU" dirty="0"/>
          </a:p>
          <a:p>
            <a:r>
              <a:rPr lang="en-AU" b="1" dirty="0"/>
              <a:t>Irregular work hours (</a:t>
            </a:r>
            <a:r>
              <a:rPr lang="en-AU" b="1" dirty="0" err="1"/>
              <a:t>eg.</a:t>
            </a:r>
            <a:r>
              <a:rPr lang="en-AU" b="1" dirty="0"/>
              <a:t> Casual labour) or running a small business  </a:t>
            </a:r>
          </a:p>
          <a:p>
            <a:r>
              <a:rPr lang="en-AU" dirty="0"/>
              <a:t>If you or your partner work irregular hours or run a small businesses, you can estimate this activity over a three month period. Be sure to count the </a:t>
            </a:r>
            <a:r>
              <a:rPr lang="en-AU" b="1" dirty="0"/>
              <a:t>highest number of hours </a:t>
            </a:r>
            <a:r>
              <a:rPr lang="en-AU" dirty="0"/>
              <a:t>that you could possibly work in that fortnight, even if that number of hours isn’t required every day. This provides the flexibility to pick up additional hours of work and know that care will be available. If those irregular hours change, you can update them online as required via your </a:t>
            </a:r>
            <a:r>
              <a:rPr lang="en-AU" dirty="0" err="1"/>
              <a:t>myGov</a:t>
            </a:r>
            <a:r>
              <a:rPr lang="en-AU" dirty="0"/>
              <a:t> account.</a:t>
            </a:r>
            <a:br>
              <a:rPr lang="en-AU" dirty="0"/>
            </a:br>
            <a:endParaRPr lang="en-AU" dirty="0"/>
          </a:p>
          <a:p>
            <a:r>
              <a:rPr lang="en-AU" b="1" dirty="0"/>
              <a:t>Unpaid work</a:t>
            </a:r>
          </a:p>
          <a:p>
            <a:r>
              <a:rPr lang="en-AU" dirty="0"/>
              <a:t>Unpaid work in a family business can include cleaning on a weekend, completing administrative tasks etc.</a:t>
            </a:r>
          </a:p>
          <a:p>
            <a:endParaRPr lang="en-AU" b="1" dirty="0"/>
          </a:p>
          <a:p>
            <a:endParaRPr lang="en-AU" dirty="0"/>
          </a:p>
        </p:txBody>
      </p:sp>
      <p:sp>
        <p:nvSpPr>
          <p:cNvPr id="7" name="TextBox 6">
            <a:extLst>
              <a:ext uri="{FF2B5EF4-FFF2-40B4-BE49-F238E27FC236}">
                <a16:creationId xmlns:a16="http://schemas.microsoft.com/office/drawing/2014/main" id="{400C9AE9-16CD-499F-8F1D-86FA5495C30A}"/>
              </a:ext>
            </a:extLst>
          </p:cNvPr>
          <p:cNvSpPr txBox="1"/>
          <p:nvPr/>
        </p:nvSpPr>
        <p:spPr>
          <a:xfrm>
            <a:off x="1129342" y="730234"/>
            <a:ext cx="8718862" cy="584775"/>
          </a:xfrm>
          <a:prstGeom prst="rect">
            <a:avLst/>
          </a:prstGeom>
          <a:noFill/>
        </p:spPr>
        <p:txBody>
          <a:bodyPr wrap="none" rtlCol="0">
            <a:spAutoFit/>
          </a:bodyPr>
          <a:lstStyle/>
          <a:p>
            <a:r>
              <a:rPr lang="en-AU" sz="3200" dirty="0">
                <a:solidFill>
                  <a:srgbClr val="7030A0"/>
                </a:solidFill>
                <a:latin typeface="Arial" panose="020B0604020202020204" pitchFamily="34" charset="0"/>
                <a:cs typeface="Arial" panose="020B0604020202020204" pitchFamily="34" charset="0"/>
              </a:rPr>
              <a:t>Things to include when completing activity test</a:t>
            </a:r>
          </a:p>
        </p:txBody>
      </p:sp>
    </p:spTree>
    <p:extLst>
      <p:ext uri="{BB962C8B-B14F-4D97-AF65-F5344CB8AC3E}">
        <p14:creationId xmlns:p14="http://schemas.microsoft.com/office/powerpoint/2010/main" val="397776322"/>
      </p:ext>
    </p:extLst>
  </p:cSld>
  <p:clrMapOvr>
    <a:masterClrMapping/>
  </p:clrMapOvr>
  <p:transition spd="med">
    <p:pull/>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8A0FAAD-33A4-4362-88F4-348EEBDFC17A}"/>
              </a:ext>
            </a:extLst>
          </p:cNvPr>
          <p:cNvPicPr>
            <a:picLocks noChangeAspect="1"/>
          </p:cNvPicPr>
          <p:nvPr/>
        </p:nvPicPr>
        <p:blipFill rotWithShape="1">
          <a:blip r:embed="rId2"/>
          <a:srcRect r="1" b="2693"/>
          <a:stretch/>
        </p:blipFill>
        <p:spPr>
          <a:xfrm>
            <a:off x="958327" y="804333"/>
            <a:ext cx="10275343"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17</a:t>
            </a:fld>
            <a:endParaRPr lang="en-US"/>
          </a:p>
        </p:txBody>
      </p:sp>
    </p:spTree>
    <p:extLst>
      <p:ext uri="{BB962C8B-B14F-4D97-AF65-F5344CB8AC3E}">
        <p14:creationId xmlns:p14="http://schemas.microsoft.com/office/powerpoint/2010/main" val="2249704859"/>
      </p:ext>
    </p:extLst>
  </p:cSld>
  <p:clrMapOvr>
    <a:masterClrMapping/>
  </p:clrMapOvr>
  <p:transition spd="med">
    <p:pull/>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031D7CAC-D007-4E92-AC48-908CED363093}"/>
              </a:ext>
            </a:extLst>
          </p:cNvPr>
          <p:cNvPicPr>
            <a:picLocks noChangeAspect="1"/>
          </p:cNvPicPr>
          <p:nvPr/>
        </p:nvPicPr>
        <p:blipFill>
          <a:blip r:embed="rId2"/>
          <a:stretch>
            <a:fillRect/>
          </a:stretch>
        </p:blipFill>
        <p:spPr>
          <a:xfrm>
            <a:off x="1167048" y="804333"/>
            <a:ext cx="9857900"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18</a:t>
            </a:fld>
            <a:endParaRPr lang="en-US"/>
          </a:p>
        </p:txBody>
      </p:sp>
    </p:spTree>
    <p:extLst>
      <p:ext uri="{BB962C8B-B14F-4D97-AF65-F5344CB8AC3E}">
        <p14:creationId xmlns:p14="http://schemas.microsoft.com/office/powerpoint/2010/main" val="802157712"/>
      </p:ext>
    </p:extLst>
  </p:cSld>
  <p:clrMapOvr>
    <a:masterClrMapping/>
  </p:clrMapOvr>
  <p:transition spd="med">
    <p:pull/>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19</a:t>
            </a:fld>
            <a:endParaRPr lang="en-US"/>
          </a:p>
        </p:txBody>
      </p:sp>
      <p:sp>
        <p:nvSpPr>
          <p:cNvPr id="3" name="TextBox 2">
            <a:extLst>
              <a:ext uri="{FF2B5EF4-FFF2-40B4-BE49-F238E27FC236}">
                <a16:creationId xmlns:a16="http://schemas.microsoft.com/office/drawing/2014/main" id="{F8B67C96-5C8C-4C16-B4DF-4E116E6F82DB}"/>
              </a:ext>
            </a:extLst>
          </p:cNvPr>
          <p:cNvSpPr txBox="1"/>
          <p:nvPr/>
        </p:nvSpPr>
        <p:spPr>
          <a:xfrm>
            <a:off x="1347745" y="1490215"/>
            <a:ext cx="9167854" cy="4154984"/>
          </a:xfrm>
          <a:prstGeom prst="rect">
            <a:avLst/>
          </a:prstGeom>
          <a:noFill/>
        </p:spPr>
        <p:txBody>
          <a:bodyPr wrap="square" rtlCol="0">
            <a:spAutoFit/>
          </a:bodyPr>
          <a:lstStyle/>
          <a:p>
            <a:r>
              <a:rPr lang="en-AU" sz="2400" dirty="0"/>
              <a:t>Other activities that do not fall into the recognised activity categories will be assessed by the Government on a case-by-case basis. Families will need to contact Centrelink directly to find out if the activity is supported under the Child Care Subsidy.</a:t>
            </a:r>
          </a:p>
          <a:p>
            <a:endParaRPr lang="en-AU" sz="2400" dirty="0"/>
          </a:p>
          <a:p>
            <a:r>
              <a:rPr lang="en-AU" sz="2400" dirty="0"/>
              <a:t>If the family earns $66,958 or less a year, and does not meet the Activity Test, they will be still able to access up to 24 hours of subsided care per child per fortnight.</a:t>
            </a:r>
          </a:p>
          <a:p>
            <a:endParaRPr lang="en-AU" dirty="0"/>
          </a:p>
          <a:p>
            <a:endParaRPr lang="en-AU" dirty="0"/>
          </a:p>
          <a:p>
            <a:endParaRPr lang="en-AU" b="1" dirty="0"/>
          </a:p>
          <a:p>
            <a:endParaRPr lang="en-AU" dirty="0"/>
          </a:p>
        </p:txBody>
      </p:sp>
      <p:sp>
        <p:nvSpPr>
          <p:cNvPr id="5" name="TextBox 4">
            <a:extLst>
              <a:ext uri="{FF2B5EF4-FFF2-40B4-BE49-F238E27FC236}">
                <a16:creationId xmlns:a16="http://schemas.microsoft.com/office/drawing/2014/main" id="{7905154E-1C66-4C7D-8B80-D26D289D1D58}"/>
              </a:ext>
            </a:extLst>
          </p:cNvPr>
          <p:cNvSpPr txBox="1"/>
          <p:nvPr/>
        </p:nvSpPr>
        <p:spPr>
          <a:xfrm>
            <a:off x="1256306" y="905440"/>
            <a:ext cx="9363461" cy="584775"/>
          </a:xfrm>
          <a:prstGeom prst="rect">
            <a:avLst/>
          </a:prstGeom>
          <a:noFill/>
        </p:spPr>
        <p:txBody>
          <a:bodyPr wrap="none" rtlCol="0">
            <a:spAutoFit/>
          </a:bodyPr>
          <a:lstStyle/>
          <a:p>
            <a:r>
              <a:rPr lang="en-AU" sz="3200" dirty="0">
                <a:solidFill>
                  <a:srgbClr val="7030A0"/>
                </a:solidFill>
                <a:latin typeface="Arial" panose="020B0604020202020204" pitchFamily="34" charset="0"/>
                <a:cs typeface="Arial" panose="020B0604020202020204" pitchFamily="34" charset="0"/>
              </a:rPr>
              <a:t>What if your lifestyle doesn’t meet the activity test?</a:t>
            </a:r>
          </a:p>
        </p:txBody>
      </p:sp>
      <p:sp>
        <p:nvSpPr>
          <p:cNvPr id="2" name="TextBox 1">
            <a:extLst>
              <a:ext uri="{FF2B5EF4-FFF2-40B4-BE49-F238E27FC236}">
                <a16:creationId xmlns:a16="http://schemas.microsoft.com/office/drawing/2014/main" id="{A390339F-CA19-4B1E-9019-0A9F06AA3D45}"/>
              </a:ext>
            </a:extLst>
          </p:cNvPr>
          <p:cNvSpPr txBox="1"/>
          <p:nvPr/>
        </p:nvSpPr>
        <p:spPr>
          <a:xfrm>
            <a:off x="1256306" y="4669992"/>
            <a:ext cx="10098156" cy="1446550"/>
          </a:xfrm>
          <a:prstGeom prst="rect">
            <a:avLst/>
          </a:prstGeom>
          <a:solidFill>
            <a:schemeClr val="accent1"/>
          </a:solidFill>
        </p:spPr>
        <p:txBody>
          <a:bodyPr wrap="square" rtlCol="0">
            <a:spAutoFit/>
          </a:bodyPr>
          <a:lstStyle/>
          <a:p>
            <a:r>
              <a:rPr lang="en-AU" sz="2200" b="1" dirty="0"/>
              <a:t>Kindergarten/Preschool programs are exempt from the activity test</a:t>
            </a:r>
          </a:p>
          <a:p>
            <a:r>
              <a:rPr lang="en-AU" sz="2200" dirty="0"/>
              <a:t>Families are entitled to </a:t>
            </a:r>
            <a:r>
              <a:rPr lang="en-AU" sz="2200" b="1" dirty="0"/>
              <a:t>36 hours of subsidised care per fortnight </a:t>
            </a:r>
            <a:r>
              <a:rPr lang="en-AU" sz="2200" dirty="0"/>
              <a:t>if the child attends a kindergarten or preschool program at a centre-based day care (</a:t>
            </a:r>
            <a:r>
              <a:rPr lang="en-AU" sz="2200" dirty="0" err="1"/>
              <a:t>ie</a:t>
            </a:r>
            <a:r>
              <a:rPr lang="en-AU" sz="2200" dirty="0"/>
              <a:t>. long day care) in the year before they start school (that is before grade one of school).</a:t>
            </a:r>
          </a:p>
        </p:txBody>
      </p:sp>
    </p:spTree>
    <p:extLst>
      <p:ext uri="{BB962C8B-B14F-4D97-AF65-F5344CB8AC3E}">
        <p14:creationId xmlns:p14="http://schemas.microsoft.com/office/powerpoint/2010/main" val="816069180"/>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846A9DD7-EA0A-4912-BCFA-D5BA9654BBE8}"/>
              </a:ext>
            </a:extLst>
          </p:cNvPr>
          <p:cNvPicPr>
            <a:picLocks noChangeAspect="1"/>
          </p:cNvPicPr>
          <p:nvPr/>
        </p:nvPicPr>
        <p:blipFill>
          <a:blip r:embed="rId2"/>
          <a:stretch>
            <a:fillRect/>
          </a:stretch>
        </p:blipFill>
        <p:spPr>
          <a:xfrm>
            <a:off x="804333" y="836082"/>
            <a:ext cx="10583331" cy="5185833"/>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2</a:t>
            </a:fld>
            <a:endParaRPr lang="en-US"/>
          </a:p>
        </p:txBody>
      </p:sp>
    </p:spTree>
    <p:extLst>
      <p:ext uri="{BB962C8B-B14F-4D97-AF65-F5344CB8AC3E}">
        <p14:creationId xmlns:p14="http://schemas.microsoft.com/office/powerpoint/2010/main" val="3300694727"/>
      </p:ext>
    </p:extLst>
  </p:cSld>
  <p:clrMapOvr>
    <a:masterClrMapping/>
  </p:clrMapOvr>
  <p:transition spd="med">
    <p:pull/>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B2A80846-FA45-4E5E-8078-BC21D36066CA}"/>
              </a:ext>
            </a:extLst>
          </p:cNvPr>
          <p:cNvPicPr>
            <a:picLocks noChangeAspect="1"/>
          </p:cNvPicPr>
          <p:nvPr/>
        </p:nvPicPr>
        <p:blipFill>
          <a:blip r:embed="rId2"/>
          <a:stretch>
            <a:fillRect/>
          </a:stretch>
        </p:blipFill>
        <p:spPr>
          <a:xfrm>
            <a:off x="1024180" y="804333"/>
            <a:ext cx="10143636"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20</a:t>
            </a:fld>
            <a:endParaRPr lang="en-US"/>
          </a:p>
        </p:txBody>
      </p:sp>
    </p:spTree>
    <p:extLst>
      <p:ext uri="{BB962C8B-B14F-4D97-AF65-F5344CB8AC3E}">
        <p14:creationId xmlns:p14="http://schemas.microsoft.com/office/powerpoint/2010/main" val="640059949"/>
      </p:ext>
    </p:extLst>
  </p:cSld>
  <p:clrMapOvr>
    <a:masterClrMapping/>
  </p:clrMapOvr>
  <p:transition spd="med">
    <p:pull/>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A1443157-7761-4092-9560-202EA2968753}"/>
              </a:ext>
            </a:extLst>
          </p:cNvPr>
          <p:cNvPicPr>
            <a:picLocks noChangeAspect="1"/>
          </p:cNvPicPr>
          <p:nvPr/>
        </p:nvPicPr>
        <p:blipFill>
          <a:blip r:embed="rId2"/>
          <a:stretch>
            <a:fillRect/>
          </a:stretch>
        </p:blipFill>
        <p:spPr>
          <a:xfrm>
            <a:off x="1666183" y="804333"/>
            <a:ext cx="8859631"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21</a:t>
            </a:fld>
            <a:endParaRPr lang="en-US"/>
          </a:p>
        </p:txBody>
      </p:sp>
    </p:spTree>
    <p:extLst>
      <p:ext uri="{BB962C8B-B14F-4D97-AF65-F5344CB8AC3E}">
        <p14:creationId xmlns:p14="http://schemas.microsoft.com/office/powerpoint/2010/main" val="2942272521"/>
      </p:ext>
    </p:extLst>
  </p:cSld>
  <p:clrMapOvr>
    <a:masterClrMapping/>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0EA0B002-3AD6-401D-B762-72ED3778C32C}"/>
              </a:ext>
            </a:extLst>
          </p:cNvPr>
          <p:cNvPicPr>
            <a:picLocks noChangeAspect="1"/>
          </p:cNvPicPr>
          <p:nvPr/>
        </p:nvPicPr>
        <p:blipFill>
          <a:blip r:embed="rId2"/>
          <a:stretch>
            <a:fillRect/>
          </a:stretch>
        </p:blipFill>
        <p:spPr>
          <a:xfrm>
            <a:off x="1721556" y="804333"/>
            <a:ext cx="8748885"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22</a:t>
            </a:fld>
            <a:endParaRPr lang="en-US"/>
          </a:p>
        </p:txBody>
      </p:sp>
    </p:spTree>
    <p:extLst>
      <p:ext uri="{BB962C8B-B14F-4D97-AF65-F5344CB8AC3E}">
        <p14:creationId xmlns:p14="http://schemas.microsoft.com/office/powerpoint/2010/main" val="1986665625"/>
      </p:ext>
    </p:extLst>
  </p:cSld>
  <p:clrMapOvr>
    <a:masterClrMapping/>
  </p:clrMapOvr>
  <p:transition spd="med">
    <p:pull/>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16">
            <a:extLst>
              <a:ext uri="{FF2B5EF4-FFF2-40B4-BE49-F238E27FC236}">
                <a16:creationId xmlns:a16="http://schemas.microsoft.com/office/drawing/2014/main" id="{27B7C6F6-4579-4D42-9857-ED1B2EE07B9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4382347"/>
            <a:ext cx="5688020" cy="2153919"/>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8">
            <a:extLst>
              <a:ext uri="{FF2B5EF4-FFF2-40B4-BE49-F238E27FC236}">
                <a16:creationId xmlns:a16="http://schemas.microsoft.com/office/drawing/2014/main" id="{7E6D8249-E901-4E71-B15A-A7F5D7F7B0E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rgbClr val="455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6C4DC102-0A4D-4B67-B074-BABE9F436579}"/>
              </a:ext>
            </a:extLst>
          </p:cNvPr>
          <p:cNvSpPr>
            <a:spLocks noGrp="1"/>
          </p:cNvSpPr>
          <p:nvPr>
            <p:ph type="sldNum" sz="quarter" idx="12"/>
          </p:nvPr>
        </p:nvSpPr>
        <p:spPr>
          <a:xfrm>
            <a:off x="10837333" y="6535157"/>
            <a:ext cx="973667" cy="274320"/>
          </a:xfrm>
        </p:spPr>
        <p:txBody>
          <a:bodyPr>
            <a:noAutofit/>
          </a:bodyPr>
          <a:lstStyle/>
          <a:p>
            <a:pPr marL="0" marR="0" lvl="0" indent="0" defTabSz="457200" rtl="0" eaLnBrk="1" fontAlgn="auto" latinLnBrk="0" hangingPunct="1">
              <a:spcBef>
                <a:spcPts val="0"/>
              </a:spcBef>
              <a:spcAft>
                <a:spcPts val="600"/>
              </a:spcAft>
              <a:buClrTx/>
              <a:buSzTx/>
              <a:buFontTx/>
              <a:buNone/>
              <a:tabLst/>
              <a:defRPr/>
            </a:pPr>
            <a:fld id="{3C05B6ED-7C1A-4B96-BD28-C077F8E9D174}" type="slidenum">
              <a:rPr kumimoji="0" lang="en-AU" sz="1400" b="0" i="0" u="none" strike="noStrike" kern="1200" cap="none" spc="0" normalizeH="0" baseline="0" noProof="0" smtClean="0">
                <a:ln>
                  <a:noFill/>
                </a:ln>
                <a:effectLst/>
                <a:uLnTx/>
                <a:uFillTx/>
                <a:latin typeface="Tw Cen MT Condensed" panose="020B0606020104020203"/>
                <a:ea typeface="+mn-ea"/>
                <a:cs typeface="+mn-cs"/>
              </a:rPr>
              <a:pPr marL="0" marR="0" lvl="0" indent="0" defTabSz="457200" rtl="0" eaLnBrk="1" fontAlgn="auto" latinLnBrk="0" hangingPunct="1">
                <a:spcBef>
                  <a:spcPts val="0"/>
                </a:spcBef>
                <a:spcAft>
                  <a:spcPts val="600"/>
                </a:spcAft>
                <a:buClrTx/>
                <a:buSzTx/>
                <a:buFontTx/>
                <a:buNone/>
                <a:tabLst/>
                <a:defRPr/>
              </a:pPr>
              <a:t>23</a:t>
            </a:fld>
            <a:endParaRPr kumimoji="0" lang="en-AU" sz="1400" b="0" i="0" u="none" strike="noStrike" kern="1200" cap="none" spc="0" normalizeH="0" baseline="0" noProof="0">
              <a:ln>
                <a:noFill/>
              </a:ln>
              <a:effectLst/>
              <a:uLnTx/>
              <a:uFillTx/>
              <a:latin typeface="Tw Cen MT Condensed" panose="020B0606020104020203"/>
              <a:ea typeface="+mn-ea"/>
              <a:cs typeface="+mn-cs"/>
            </a:endParaRPr>
          </a:p>
        </p:txBody>
      </p:sp>
      <p:sp>
        <p:nvSpPr>
          <p:cNvPr id="11" name="Rectangle 10">
            <a:extLst>
              <a:ext uri="{FF2B5EF4-FFF2-40B4-BE49-F238E27FC236}">
                <a16:creationId xmlns:a16="http://schemas.microsoft.com/office/drawing/2014/main" id="{7A7301A3-FD01-43E3-B02D-282DA1E77B18}"/>
              </a:ext>
            </a:extLst>
          </p:cNvPr>
          <p:cNvSpPr/>
          <p:nvPr/>
        </p:nvSpPr>
        <p:spPr>
          <a:xfrm>
            <a:off x="6096000" y="966668"/>
            <a:ext cx="5568429" cy="4976747"/>
          </a:xfrm>
          <a:prstGeom prst="rect">
            <a:avLst/>
          </a:prstGeom>
        </p:spPr>
        <p:txBody>
          <a:bodyPr wrap="square">
            <a:spAutoFit/>
          </a:bodyPr>
          <a:lstStyle/>
          <a:p>
            <a:pPr marL="265176" lvl="1" indent="-137160" defTabSz="914400">
              <a:lnSpc>
                <a:spcPct val="90000"/>
              </a:lnSpc>
              <a:spcBef>
                <a:spcPts val="200"/>
              </a:spcBef>
              <a:spcAft>
                <a:spcPts val="400"/>
              </a:spcAft>
              <a:buClr>
                <a:schemeClr val="accent5">
                  <a:lumMod val="20000"/>
                  <a:lumOff val="80000"/>
                </a:schemeClr>
              </a:buClr>
              <a:buFont typeface="Wingdings 3" pitchFamily="18" charset="2"/>
              <a:buChar char=""/>
            </a:pPr>
            <a:r>
              <a:rPr lang="en-AU" sz="2400" dirty="0">
                <a:solidFill>
                  <a:schemeClr val="bg1"/>
                </a:solidFill>
              </a:rPr>
              <a:t>Families will be reimbursed at up to 85% of the actual fee being charged or the hourly fee cap (whichever is lower)</a:t>
            </a:r>
            <a:br>
              <a:rPr lang="en-AU" sz="2400" dirty="0">
                <a:solidFill>
                  <a:schemeClr val="bg1"/>
                </a:solidFill>
              </a:rPr>
            </a:br>
            <a:endParaRPr lang="en-AU" sz="2400" dirty="0">
              <a:solidFill>
                <a:schemeClr val="bg1"/>
              </a:solidFill>
            </a:endParaRPr>
          </a:p>
          <a:p>
            <a:pPr marL="265176" lvl="1" indent="-137160" defTabSz="914400">
              <a:lnSpc>
                <a:spcPct val="90000"/>
              </a:lnSpc>
              <a:spcBef>
                <a:spcPts val="200"/>
              </a:spcBef>
              <a:spcAft>
                <a:spcPts val="400"/>
              </a:spcAft>
              <a:buClr>
                <a:schemeClr val="accent5">
                  <a:lumMod val="20000"/>
                  <a:lumOff val="80000"/>
                </a:schemeClr>
              </a:buClr>
              <a:buFont typeface="Wingdings 3" pitchFamily="18" charset="2"/>
              <a:buChar char=""/>
            </a:pPr>
            <a:r>
              <a:rPr lang="en-AU" sz="2400" dirty="0">
                <a:solidFill>
                  <a:schemeClr val="bg1"/>
                </a:solidFill>
              </a:rPr>
              <a:t>Families will pay any gap in fees charged over the benchmark hourly rate </a:t>
            </a:r>
            <a:br>
              <a:rPr lang="en-AU" sz="2400" dirty="0">
                <a:solidFill>
                  <a:schemeClr val="bg1"/>
                </a:solidFill>
              </a:rPr>
            </a:br>
            <a:endParaRPr lang="en-AU" sz="2400" dirty="0">
              <a:solidFill>
                <a:schemeClr val="bg1"/>
              </a:solidFill>
            </a:endParaRPr>
          </a:p>
          <a:p>
            <a:pPr marL="265176" lvl="1" indent="-137160" defTabSz="914400">
              <a:lnSpc>
                <a:spcPct val="90000"/>
              </a:lnSpc>
              <a:spcBef>
                <a:spcPts val="200"/>
              </a:spcBef>
              <a:spcAft>
                <a:spcPts val="400"/>
              </a:spcAft>
              <a:buClr>
                <a:schemeClr val="accent5">
                  <a:lumMod val="20000"/>
                  <a:lumOff val="80000"/>
                </a:schemeClr>
              </a:buClr>
              <a:buFont typeface="Wingdings 3" pitchFamily="18" charset="2"/>
              <a:buChar char=""/>
            </a:pPr>
            <a:r>
              <a:rPr lang="en-AU" sz="2400" dirty="0">
                <a:solidFill>
                  <a:schemeClr val="bg1"/>
                </a:solidFill>
              </a:rPr>
              <a:t>The different hourly rates reflect the differences in operating costs for different types of early childhood education services</a:t>
            </a:r>
            <a:br>
              <a:rPr lang="en-AU" sz="2400" dirty="0">
                <a:solidFill>
                  <a:schemeClr val="bg1"/>
                </a:solidFill>
              </a:rPr>
            </a:br>
            <a:endParaRPr lang="en-AU" sz="2400" dirty="0">
              <a:solidFill>
                <a:schemeClr val="bg1"/>
              </a:solidFill>
            </a:endParaRPr>
          </a:p>
          <a:p>
            <a:pPr marL="265176" lvl="1" indent="-137160" defTabSz="914400">
              <a:lnSpc>
                <a:spcPct val="90000"/>
              </a:lnSpc>
              <a:spcBef>
                <a:spcPts val="200"/>
              </a:spcBef>
              <a:spcAft>
                <a:spcPts val="400"/>
              </a:spcAft>
              <a:buClr>
                <a:schemeClr val="accent5">
                  <a:lumMod val="20000"/>
                  <a:lumOff val="80000"/>
                </a:schemeClr>
              </a:buClr>
              <a:buFont typeface="Wingdings 3" pitchFamily="18" charset="2"/>
              <a:buChar char=""/>
            </a:pPr>
            <a:r>
              <a:rPr lang="en-AU" sz="2400" dirty="0">
                <a:solidFill>
                  <a:schemeClr val="bg1"/>
                </a:solidFill>
              </a:rPr>
              <a:t>Benchmark hourly rates will be increased by CPI for implementation in July 2018</a:t>
            </a:r>
          </a:p>
        </p:txBody>
      </p:sp>
      <p:pic>
        <p:nvPicPr>
          <p:cNvPr id="3" name="Picture 2">
            <a:extLst>
              <a:ext uri="{FF2B5EF4-FFF2-40B4-BE49-F238E27FC236}">
                <a16:creationId xmlns:a16="http://schemas.microsoft.com/office/drawing/2014/main" id="{4F8C14AE-3C9D-4403-8835-D7CD86FDB726}"/>
              </a:ext>
            </a:extLst>
          </p:cNvPr>
          <p:cNvPicPr>
            <a:picLocks noChangeAspect="1"/>
          </p:cNvPicPr>
          <p:nvPr/>
        </p:nvPicPr>
        <p:blipFill>
          <a:blip r:embed="rId2"/>
          <a:stretch>
            <a:fillRect/>
          </a:stretch>
        </p:blipFill>
        <p:spPr>
          <a:xfrm>
            <a:off x="291375" y="483710"/>
            <a:ext cx="5693034" cy="3600874"/>
          </a:xfrm>
          <a:prstGeom prst="rect">
            <a:avLst/>
          </a:prstGeom>
        </p:spPr>
      </p:pic>
      <p:sp>
        <p:nvSpPr>
          <p:cNvPr id="7" name="TextBox 6">
            <a:extLst>
              <a:ext uri="{FF2B5EF4-FFF2-40B4-BE49-F238E27FC236}">
                <a16:creationId xmlns:a16="http://schemas.microsoft.com/office/drawing/2014/main" id="{385610CC-CCA9-4E1F-897E-329BFB0DD3DE}"/>
              </a:ext>
            </a:extLst>
          </p:cNvPr>
          <p:cNvSpPr txBox="1"/>
          <p:nvPr/>
        </p:nvSpPr>
        <p:spPr>
          <a:xfrm>
            <a:off x="667910" y="4866197"/>
            <a:ext cx="4802587" cy="1077218"/>
          </a:xfrm>
          <a:prstGeom prst="rect">
            <a:avLst/>
          </a:prstGeom>
          <a:noFill/>
        </p:spPr>
        <p:txBody>
          <a:bodyPr wrap="square" rtlCol="0">
            <a:spAutoFit/>
          </a:bodyPr>
          <a:lstStyle/>
          <a:p>
            <a:pPr algn="ctr"/>
            <a:r>
              <a:rPr lang="en-AU" sz="3200" dirty="0">
                <a:solidFill>
                  <a:schemeClr val="bg1"/>
                </a:solidFill>
              </a:rPr>
              <a:t>Type of service you use impacts the hourly rate</a:t>
            </a:r>
          </a:p>
        </p:txBody>
      </p:sp>
    </p:spTree>
    <p:extLst>
      <p:ext uri="{BB962C8B-B14F-4D97-AF65-F5344CB8AC3E}">
        <p14:creationId xmlns:p14="http://schemas.microsoft.com/office/powerpoint/2010/main" val="1204063485"/>
      </p:ext>
    </p:extLst>
  </p:cSld>
  <p:clrMapOvr>
    <a:masterClrMapping/>
  </p:clrMapOvr>
  <p:transition spd="med">
    <p:pull/>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E0B919C7-B86C-4EDE-AE40-906B74166C78}"/>
              </a:ext>
            </a:extLst>
          </p:cNvPr>
          <p:cNvPicPr>
            <a:picLocks noChangeAspect="1"/>
          </p:cNvPicPr>
          <p:nvPr/>
        </p:nvPicPr>
        <p:blipFill>
          <a:blip r:embed="rId2"/>
          <a:stretch>
            <a:fillRect/>
          </a:stretch>
        </p:blipFill>
        <p:spPr>
          <a:xfrm>
            <a:off x="1793267" y="804333"/>
            <a:ext cx="8605462" cy="5249331"/>
          </a:xfrm>
          <a:prstGeom prst="rect">
            <a:avLst/>
          </a:prstGeom>
        </p:spPr>
      </p:pic>
      <p:sp>
        <p:nvSpPr>
          <p:cNvPr id="5" name="TextBox 4">
            <a:extLst>
              <a:ext uri="{FF2B5EF4-FFF2-40B4-BE49-F238E27FC236}">
                <a16:creationId xmlns:a16="http://schemas.microsoft.com/office/drawing/2014/main" id="{657CDF10-554C-429A-B986-89CCB9220CC4}"/>
              </a:ext>
            </a:extLst>
          </p:cNvPr>
          <p:cNvSpPr txBox="1"/>
          <p:nvPr/>
        </p:nvSpPr>
        <p:spPr>
          <a:xfrm>
            <a:off x="882595" y="6375399"/>
            <a:ext cx="10352598" cy="369332"/>
          </a:xfrm>
          <a:prstGeom prst="rect">
            <a:avLst/>
          </a:prstGeom>
          <a:noFill/>
        </p:spPr>
        <p:txBody>
          <a:bodyPr wrap="square" rtlCol="0">
            <a:spAutoFit/>
          </a:bodyPr>
          <a:lstStyle/>
          <a:p>
            <a:r>
              <a:rPr lang="en-AU" b="1" dirty="0">
                <a:solidFill>
                  <a:schemeClr val="accent2"/>
                </a:solidFill>
              </a:rPr>
              <a:t>IMPORTANT NOTE: </a:t>
            </a:r>
            <a:r>
              <a:rPr lang="en-AU" dirty="0">
                <a:solidFill>
                  <a:schemeClr val="accent2"/>
                </a:solidFill>
              </a:rPr>
              <a:t>You </a:t>
            </a:r>
            <a:r>
              <a:rPr lang="en-AU" b="1" dirty="0">
                <a:solidFill>
                  <a:schemeClr val="accent2"/>
                </a:solidFill>
              </a:rPr>
              <a:t>MUST</a:t>
            </a:r>
            <a:r>
              <a:rPr lang="en-AU" dirty="0">
                <a:solidFill>
                  <a:schemeClr val="accent2"/>
                </a:solidFill>
              </a:rPr>
              <a:t> complete this step in order to receive your rebate.</a:t>
            </a:r>
          </a:p>
        </p:txBody>
      </p:sp>
    </p:spTree>
    <p:extLst>
      <p:ext uri="{BB962C8B-B14F-4D97-AF65-F5344CB8AC3E}">
        <p14:creationId xmlns:p14="http://schemas.microsoft.com/office/powerpoint/2010/main" val="2803048838"/>
      </p:ext>
    </p:extLst>
  </p:cSld>
  <p:clrMapOvr>
    <a:masterClrMapping/>
  </p:clrMapOvr>
  <p:transition spd="med">
    <p:pull/>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11D429A0-22F4-45CD-8CC9-8D1EB62EF33C}"/>
              </a:ext>
            </a:extLst>
          </p:cNvPr>
          <p:cNvPicPr>
            <a:picLocks noChangeAspect="1"/>
          </p:cNvPicPr>
          <p:nvPr/>
        </p:nvPicPr>
        <p:blipFill>
          <a:blip r:embed="rId2"/>
          <a:stretch>
            <a:fillRect/>
          </a:stretch>
        </p:blipFill>
        <p:spPr>
          <a:xfrm>
            <a:off x="1845527" y="804333"/>
            <a:ext cx="8500942"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25</a:t>
            </a:fld>
            <a:endParaRPr lang="en-US"/>
          </a:p>
        </p:txBody>
      </p:sp>
    </p:spTree>
    <p:extLst>
      <p:ext uri="{BB962C8B-B14F-4D97-AF65-F5344CB8AC3E}">
        <p14:creationId xmlns:p14="http://schemas.microsoft.com/office/powerpoint/2010/main" val="123827084"/>
      </p:ext>
    </p:extLst>
  </p:cSld>
  <p:clrMapOvr>
    <a:masterClrMapping/>
  </p:clrMapOvr>
  <p:transition spd="med">
    <p:pull/>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C9B09DE7-0859-4D77-87B7-E5824F9E2861}"/>
              </a:ext>
            </a:extLst>
          </p:cNvPr>
          <p:cNvPicPr>
            <a:picLocks noChangeAspect="1"/>
          </p:cNvPicPr>
          <p:nvPr/>
        </p:nvPicPr>
        <p:blipFill>
          <a:blip r:embed="rId2"/>
          <a:stretch>
            <a:fillRect/>
          </a:stretch>
        </p:blipFill>
        <p:spPr>
          <a:xfrm>
            <a:off x="1994958" y="804333"/>
            <a:ext cx="8202081"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26</a:t>
            </a:fld>
            <a:endParaRPr lang="en-US"/>
          </a:p>
        </p:txBody>
      </p:sp>
    </p:spTree>
    <p:extLst>
      <p:ext uri="{BB962C8B-B14F-4D97-AF65-F5344CB8AC3E}">
        <p14:creationId xmlns:p14="http://schemas.microsoft.com/office/powerpoint/2010/main" val="491288286"/>
      </p:ext>
    </p:extLst>
  </p:cSld>
  <p:clrMapOvr>
    <a:masterClrMapping/>
  </p:clrMapOvr>
  <p:transition spd="med">
    <p:pull/>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3DE07280-11F7-437B-962B-82F8CF0AC820}"/>
              </a:ext>
            </a:extLst>
          </p:cNvPr>
          <p:cNvPicPr>
            <a:picLocks noChangeAspect="1"/>
          </p:cNvPicPr>
          <p:nvPr/>
        </p:nvPicPr>
        <p:blipFill>
          <a:blip r:embed="rId2"/>
          <a:stretch>
            <a:fillRect/>
          </a:stretch>
        </p:blipFill>
        <p:spPr>
          <a:xfrm>
            <a:off x="2104112" y="804333"/>
            <a:ext cx="7983772"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27</a:t>
            </a:fld>
            <a:endParaRPr lang="en-US"/>
          </a:p>
        </p:txBody>
      </p:sp>
    </p:spTree>
    <p:extLst>
      <p:ext uri="{BB962C8B-B14F-4D97-AF65-F5344CB8AC3E}">
        <p14:creationId xmlns:p14="http://schemas.microsoft.com/office/powerpoint/2010/main" val="78988694"/>
      </p:ext>
    </p:extLst>
  </p:cSld>
  <p:clrMapOvr>
    <a:masterClrMapping/>
  </p:clrMapOvr>
  <p:transition spd="med">
    <p:pull/>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28</a:t>
            </a:fld>
            <a:endParaRPr lang="en-US"/>
          </a:p>
        </p:txBody>
      </p:sp>
      <p:sp>
        <p:nvSpPr>
          <p:cNvPr id="3" name="TextBox 2">
            <a:extLst>
              <a:ext uri="{FF2B5EF4-FFF2-40B4-BE49-F238E27FC236}">
                <a16:creationId xmlns:a16="http://schemas.microsoft.com/office/drawing/2014/main" id="{1D1AC6C7-F575-4C01-8052-30B2D87D013B}"/>
              </a:ext>
            </a:extLst>
          </p:cNvPr>
          <p:cNvSpPr txBox="1"/>
          <p:nvPr/>
        </p:nvSpPr>
        <p:spPr>
          <a:xfrm>
            <a:off x="1118870" y="824219"/>
            <a:ext cx="7720383" cy="523220"/>
          </a:xfrm>
          <a:prstGeom prst="rect">
            <a:avLst/>
          </a:prstGeom>
          <a:noFill/>
        </p:spPr>
        <p:txBody>
          <a:bodyPr wrap="none" rtlCol="0">
            <a:spAutoFit/>
          </a:bodyPr>
          <a:lstStyle/>
          <a:p>
            <a:r>
              <a:rPr lang="en-AU" sz="2800" dirty="0">
                <a:solidFill>
                  <a:srgbClr val="7030A0"/>
                </a:solidFill>
                <a:latin typeface="Arial" panose="020B0604020202020204" pitchFamily="34" charset="0"/>
                <a:cs typeface="Arial" panose="020B0604020202020204" pitchFamily="34" charset="0"/>
              </a:rPr>
              <a:t>Estimate your new Child Care Subsidy amount </a:t>
            </a:r>
          </a:p>
        </p:txBody>
      </p:sp>
      <p:sp>
        <p:nvSpPr>
          <p:cNvPr id="5" name="TextBox 4">
            <a:extLst>
              <a:ext uri="{FF2B5EF4-FFF2-40B4-BE49-F238E27FC236}">
                <a16:creationId xmlns:a16="http://schemas.microsoft.com/office/drawing/2014/main" id="{9B6A4BC3-38CD-4D0E-B5AD-EDE7E0ABC66B}"/>
              </a:ext>
            </a:extLst>
          </p:cNvPr>
          <p:cNvSpPr txBox="1"/>
          <p:nvPr/>
        </p:nvSpPr>
        <p:spPr>
          <a:xfrm>
            <a:off x="1103389" y="1523218"/>
            <a:ext cx="9814560" cy="2585323"/>
          </a:xfrm>
          <a:prstGeom prst="rect">
            <a:avLst/>
          </a:prstGeom>
          <a:noFill/>
        </p:spPr>
        <p:txBody>
          <a:bodyPr wrap="square" rtlCol="0">
            <a:spAutoFit/>
          </a:bodyPr>
          <a:lstStyle/>
          <a:p>
            <a:r>
              <a:rPr lang="en-AU" dirty="0">
                <a:latin typeface="Arial" panose="020B0604020202020204" pitchFamily="34" charset="0"/>
                <a:cs typeface="Arial" panose="020B0604020202020204" pitchFamily="34" charset="0"/>
              </a:rPr>
              <a:t>Families can now make use of ACA’s Child Care Subsidy Calculator - a quick and easy alternative to Centrelink's Payment and Service Finder - to estimate their level of fortnightly support and their out-of-pocket “gap” fee under the new Child Care Subsidy (CCS).</a:t>
            </a:r>
          </a:p>
          <a:p>
            <a:endParaRPr lang="en-AU" dirty="0">
              <a:latin typeface="Arial" panose="020B0604020202020204" pitchFamily="34" charset="0"/>
              <a:cs typeface="Arial" panose="020B0604020202020204" pitchFamily="34" charset="0"/>
            </a:endParaRPr>
          </a:p>
          <a:p>
            <a:r>
              <a:rPr lang="en-AU" dirty="0">
                <a:latin typeface="Arial" panose="020B0604020202020204" pitchFamily="34" charset="0"/>
                <a:cs typeface="Arial" panose="020B0604020202020204" pitchFamily="34" charset="0"/>
              </a:rPr>
              <a:t>The calculator asks families a set of questions about their circumstances, including their shared income and estimated hours of work/study along with the "hourly rate" of their particular early learning service, to provide an estimate of their fortnightly Child Care Subsidy. </a:t>
            </a:r>
            <a:br>
              <a:rPr lang="en-AU" dirty="0"/>
            </a:br>
            <a:r>
              <a:rPr lang="en-AU" b="1" dirty="0">
                <a:latin typeface="Arial" panose="020B0604020202020204" pitchFamily="34" charset="0"/>
                <a:cs typeface="Arial" panose="020B0604020202020204" pitchFamily="34" charset="0"/>
                <a:hlinkClick r:id="rId2"/>
              </a:rPr>
              <a:t>www.bit.ly/CCSCalculator</a:t>
            </a:r>
            <a:r>
              <a:rPr lang="en-AU" b="1" dirty="0">
                <a:latin typeface="Arial" panose="020B0604020202020204" pitchFamily="34" charset="0"/>
                <a:cs typeface="Arial" panose="020B0604020202020204" pitchFamily="34" charset="0"/>
              </a:rPr>
              <a:t> </a:t>
            </a:r>
          </a:p>
          <a:p>
            <a:endParaRPr lang="en-AU" b="1" dirty="0"/>
          </a:p>
        </p:txBody>
      </p:sp>
      <p:pic>
        <p:nvPicPr>
          <p:cNvPr id="6" name="Picture 5">
            <a:extLst>
              <a:ext uri="{FF2B5EF4-FFF2-40B4-BE49-F238E27FC236}">
                <a16:creationId xmlns:a16="http://schemas.microsoft.com/office/drawing/2014/main" id="{FD5C6B08-9932-4493-931C-CEB7E1179325}"/>
              </a:ext>
            </a:extLst>
          </p:cNvPr>
          <p:cNvPicPr>
            <a:picLocks noChangeAspect="1"/>
          </p:cNvPicPr>
          <p:nvPr/>
        </p:nvPicPr>
        <p:blipFill>
          <a:blip r:embed="rId3"/>
          <a:stretch>
            <a:fillRect/>
          </a:stretch>
        </p:blipFill>
        <p:spPr>
          <a:xfrm>
            <a:off x="1118870" y="3769759"/>
            <a:ext cx="7900935" cy="2344946"/>
          </a:xfrm>
          <a:prstGeom prst="rect">
            <a:avLst/>
          </a:prstGeom>
        </p:spPr>
      </p:pic>
    </p:spTree>
    <p:extLst>
      <p:ext uri="{BB962C8B-B14F-4D97-AF65-F5344CB8AC3E}">
        <p14:creationId xmlns:p14="http://schemas.microsoft.com/office/powerpoint/2010/main" val="3409031421"/>
      </p:ext>
    </p:extLst>
  </p:cSld>
  <p:clrMapOvr>
    <a:masterClrMapping/>
  </p:clrMapOvr>
  <p:transition spd="med">
    <p:pull/>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3FBF005-F6DC-4901-B2A9-C168483F9AD0}"/>
              </a:ext>
            </a:extLst>
          </p:cNvPr>
          <p:cNvPicPr>
            <a:picLocks noChangeAspect="1"/>
          </p:cNvPicPr>
          <p:nvPr/>
        </p:nvPicPr>
        <p:blipFill>
          <a:blip r:embed="rId2"/>
          <a:stretch>
            <a:fillRect/>
          </a:stretch>
        </p:blipFill>
        <p:spPr>
          <a:xfrm>
            <a:off x="804333" y="902228"/>
            <a:ext cx="10583331" cy="5053540"/>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29</a:t>
            </a:fld>
            <a:endParaRPr lang="en-US"/>
          </a:p>
        </p:txBody>
      </p:sp>
      <p:sp>
        <p:nvSpPr>
          <p:cNvPr id="3" name="TextBox 2">
            <a:extLst>
              <a:ext uri="{FF2B5EF4-FFF2-40B4-BE49-F238E27FC236}">
                <a16:creationId xmlns:a16="http://schemas.microsoft.com/office/drawing/2014/main" id="{4E0F873A-B3C3-4521-B6B7-67112A9603AA}"/>
              </a:ext>
            </a:extLst>
          </p:cNvPr>
          <p:cNvSpPr txBox="1"/>
          <p:nvPr/>
        </p:nvSpPr>
        <p:spPr>
          <a:xfrm>
            <a:off x="804333" y="218850"/>
            <a:ext cx="10410414" cy="369332"/>
          </a:xfrm>
          <a:prstGeom prst="rect">
            <a:avLst/>
          </a:prstGeom>
          <a:noFill/>
        </p:spPr>
        <p:txBody>
          <a:bodyPr wrap="none" rtlCol="0">
            <a:spAutoFit/>
          </a:bodyPr>
          <a:lstStyle/>
          <a:p>
            <a:r>
              <a:rPr lang="en-AU" dirty="0">
                <a:solidFill>
                  <a:schemeClr val="bg1"/>
                </a:solidFill>
              </a:rPr>
              <a:t>Alternatively you can use the government estimator, which assesses you for other government programs as well.</a:t>
            </a:r>
          </a:p>
        </p:txBody>
      </p:sp>
    </p:spTree>
    <p:extLst>
      <p:ext uri="{BB962C8B-B14F-4D97-AF65-F5344CB8AC3E}">
        <p14:creationId xmlns:p14="http://schemas.microsoft.com/office/powerpoint/2010/main" val="1813833605"/>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A8981A0-463F-42BF-919D-DE697C445B2E}"/>
              </a:ext>
            </a:extLst>
          </p:cNvPr>
          <p:cNvSpPr>
            <a:spLocks noGrp="1"/>
          </p:cNvSpPr>
          <p:nvPr>
            <p:ph sz="half" idx="1"/>
          </p:nvPr>
        </p:nvSpPr>
        <p:spPr>
          <a:xfrm>
            <a:off x="782540" y="1936556"/>
            <a:ext cx="5181600" cy="3600644"/>
          </a:xfrm>
          <a:solidFill>
            <a:schemeClr val="accent3">
              <a:lumMod val="20000"/>
              <a:lumOff val="80000"/>
            </a:schemeClr>
          </a:solidFill>
        </p:spPr>
        <p:txBody>
          <a:bodyPr>
            <a:normAutofit fontScale="92500"/>
          </a:bodyPr>
          <a:lstStyle/>
          <a:p>
            <a:pPr marL="0" indent="0">
              <a:buNone/>
            </a:pPr>
            <a:r>
              <a:rPr lang="en-AU" sz="2600" b="1" dirty="0"/>
              <a:t>Who Benefits?</a:t>
            </a:r>
            <a:br>
              <a:rPr lang="en-AU" b="1" dirty="0"/>
            </a:br>
            <a:endParaRPr lang="en-AU" b="1" dirty="0"/>
          </a:p>
          <a:p>
            <a:pPr lvl="1">
              <a:lnSpc>
                <a:spcPct val="80000"/>
              </a:lnSpc>
            </a:pPr>
            <a:r>
              <a:rPr lang="en-AU" sz="2400" dirty="0"/>
              <a:t>Low income working families: </a:t>
            </a:r>
            <a:br>
              <a:rPr lang="en-AU" sz="2400" dirty="0"/>
            </a:br>
            <a:r>
              <a:rPr lang="en-AU" sz="2400" dirty="0"/>
              <a:t>Average assistance of low income working families who meet the activity test will rise from 74% to 85% of fees</a:t>
            </a:r>
            <a:br>
              <a:rPr lang="en-AU" sz="2400" dirty="0"/>
            </a:br>
            <a:endParaRPr lang="en-AU" sz="2400" dirty="0"/>
          </a:p>
          <a:p>
            <a:pPr lvl="1">
              <a:lnSpc>
                <a:spcPct val="80000"/>
              </a:lnSpc>
            </a:pPr>
            <a:r>
              <a:rPr lang="en-AU" sz="2400" dirty="0"/>
              <a:t>Additional funding for children with additional needs and children at risk</a:t>
            </a:r>
          </a:p>
          <a:p>
            <a:endParaRPr lang="en-AU" sz="2400" dirty="0"/>
          </a:p>
          <a:p>
            <a:pPr marL="0" indent="0">
              <a:buNone/>
            </a:pPr>
            <a:endParaRPr lang="en-AU" sz="2400" b="1" dirty="0"/>
          </a:p>
        </p:txBody>
      </p:sp>
      <p:sp>
        <p:nvSpPr>
          <p:cNvPr id="6" name="Content Placeholder 5">
            <a:extLst>
              <a:ext uri="{FF2B5EF4-FFF2-40B4-BE49-F238E27FC236}">
                <a16:creationId xmlns:a16="http://schemas.microsoft.com/office/drawing/2014/main" id="{DD67C11E-6777-4A81-B1DB-97EBA9F7A8F7}"/>
              </a:ext>
            </a:extLst>
          </p:cNvPr>
          <p:cNvSpPr>
            <a:spLocks noGrp="1"/>
          </p:cNvSpPr>
          <p:nvPr>
            <p:ph sz="half" idx="2"/>
          </p:nvPr>
        </p:nvSpPr>
        <p:spPr>
          <a:xfrm>
            <a:off x="6227862" y="1936556"/>
            <a:ext cx="5181600" cy="3600644"/>
          </a:xfrm>
          <a:solidFill>
            <a:srgbClr val="FCFA9E"/>
          </a:solidFill>
        </p:spPr>
        <p:txBody>
          <a:bodyPr>
            <a:normAutofit fontScale="92500"/>
          </a:bodyPr>
          <a:lstStyle/>
          <a:p>
            <a:pPr marL="0" indent="0">
              <a:buNone/>
            </a:pPr>
            <a:r>
              <a:rPr lang="en-AU" sz="2600" b="1" dirty="0"/>
              <a:t>Who Doesn’t?</a:t>
            </a:r>
          </a:p>
          <a:p>
            <a:pPr lvl="1">
              <a:lnSpc>
                <a:spcPct val="80000"/>
              </a:lnSpc>
            </a:pPr>
            <a:r>
              <a:rPr lang="en-AU" sz="2400" dirty="0"/>
              <a:t>Families earning </a:t>
            </a:r>
            <a:r>
              <a:rPr lang="en-AU" sz="2400" b="1" dirty="0"/>
              <a:t>under</a:t>
            </a:r>
            <a:r>
              <a:rPr lang="en-AU" sz="2400" dirty="0"/>
              <a:t> </a:t>
            </a:r>
            <a:r>
              <a:rPr lang="en-AU" sz="2400" b="1" dirty="0"/>
              <a:t>$65,710 gross </a:t>
            </a:r>
            <a:r>
              <a:rPr lang="en-AU" sz="2400" dirty="0"/>
              <a:t>will</a:t>
            </a:r>
            <a:r>
              <a:rPr lang="en-AU" sz="2400" b="1" dirty="0"/>
              <a:t> </a:t>
            </a:r>
            <a:r>
              <a:rPr lang="en-AU" sz="2400" dirty="0"/>
              <a:t>have their base hours of subsidised care cut from 24 hours to 12 hours per week</a:t>
            </a:r>
          </a:p>
          <a:p>
            <a:pPr lvl="1">
              <a:lnSpc>
                <a:spcPct val="80000"/>
              </a:lnSpc>
            </a:pPr>
            <a:r>
              <a:rPr lang="en-AU" sz="2400" dirty="0"/>
              <a:t>Families earning $65,710 or more that fail the activity test receive no subsidised care</a:t>
            </a:r>
          </a:p>
          <a:p>
            <a:pPr lvl="1">
              <a:lnSpc>
                <a:spcPct val="80000"/>
              </a:lnSpc>
            </a:pPr>
            <a:r>
              <a:rPr lang="en-AU" sz="2400" dirty="0"/>
              <a:t>Families that have a sudden change in workforce participation could immediately be faced with a reduction of hours</a:t>
            </a:r>
          </a:p>
          <a:p>
            <a:pPr lvl="1">
              <a:lnSpc>
                <a:spcPct val="80000"/>
              </a:lnSpc>
            </a:pPr>
            <a:r>
              <a:rPr lang="en-AU" sz="2400" dirty="0"/>
              <a:t>Families on incomes of $350K or over will not be eligible to receive any subsidy</a:t>
            </a:r>
          </a:p>
          <a:p>
            <a:endParaRPr lang="en-AU" sz="2400" dirty="0">
              <a:solidFill>
                <a:schemeClr val="bg1"/>
              </a:solidFill>
            </a:endParaRPr>
          </a:p>
          <a:p>
            <a:endParaRPr lang="en-AU" sz="2400" dirty="0">
              <a:solidFill>
                <a:schemeClr val="bg1"/>
              </a:solidFill>
            </a:endParaRPr>
          </a:p>
          <a:p>
            <a:pPr marL="0" indent="0">
              <a:buNone/>
            </a:pPr>
            <a:endParaRPr lang="en-AU" sz="2400" b="1" dirty="0">
              <a:solidFill>
                <a:schemeClr val="bg1"/>
              </a:solidFill>
            </a:endParaRPr>
          </a:p>
        </p:txBody>
      </p:sp>
      <p:sp>
        <p:nvSpPr>
          <p:cNvPr id="4" name="TextBox 3">
            <a:extLst>
              <a:ext uri="{FF2B5EF4-FFF2-40B4-BE49-F238E27FC236}">
                <a16:creationId xmlns:a16="http://schemas.microsoft.com/office/drawing/2014/main" id="{AB531DB4-3B71-4CDE-AD17-7353F9A46486}"/>
              </a:ext>
            </a:extLst>
          </p:cNvPr>
          <p:cNvSpPr txBox="1"/>
          <p:nvPr/>
        </p:nvSpPr>
        <p:spPr>
          <a:xfrm>
            <a:off x="944880" y="888504"/>
            <a:ext cx="8463280" cy="769441"/>
          </a:xfrm>
          <a:prstGeom prst="rect">
            <a:avLst/>
          </a:prstGeom>
          <a:noFill/>
        </p:spPr>
        <p:txBody>
          <a:bodyPr wrap="square" rtlCol="0">
            <a:spAutoFit/>
          </a:bodyPr>
          <a:lstStyle/>
          <a:p>
            <a:r>
              <a:rPr lang="en-AU" sz="4400" dirty="0">
                <a:solidFill>
                  <a:srgbClr val="7030A0"/>
                </a:solidFill>
                <a:latin typeface="Calibri" panose="020F0502020204030204" pitchFamily="34" charset="0"/>
                <a:cs typeface="Calibri" panose="020F0502020204030204" pitchFamily="34" charset="0"/>
              </a:rPr>
              <a:t>How will your family be affected?</a:t>
            </a:r>
          </a:p>
        </p:txBody>
      </p:sp>
      <p:pic>
        <p:nvPicPr>
          <p:cNvPr id="18" name="Picture 17" descr="A picture containing clipart&#10;&#10;Description generated with high confidence">
            <a:extLst>
              <a:ext uri="{FF2B5EF4-FFF2-40B4-BE49-F238E27FC236}">
                <a16:creationId xmlns:a16="http://schemas.microsoft.com/office/drawing/2014/main" id="{5435BB86-56A7-42CD-B8B8-1DCBA940EE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6506" y="5590712"/>
            <a:ext cx="973667" cy="1120849"/>
          </a:xfrm>
          <a:prstGeom prst="rect">
            <a:avLst/>
          </a:prstGeom>
        </p:spPr>
      </p:pic>
      <p:pic>
        <p:nvPicPr>
          <p:cNvPr id="20" name="Picture 19">
            <a:extLst>
              <a:ext uri="{FF2B5EF4-FFF2-40B4-BE49-F238E27FC236}">
                <a16:creationId xmlns:a16="http://schemas.microsoft.com/office/drawing/2014/main" id="{5970E5D5-18BD-4629-909E-81A85A6EB2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5440" y="5636699"/>
            <a:ext cx="1123235" cy="1108325"/>
          </a:xfrm>
          <a:prstGeom prst="rect">
            <a:avLst/>
          </a:prstGeom>
        </p:spPr>
      </p:pic>
    </p:spTree>
    <p:extLst>
      <p:ext uri="{BB962C8B-B14F-4D97-AF65-F5344CB8AC3E}">
        <p14:creationId xmlns:p14="http://schemas.microsoft.com/office/powerpoint/2010/main" val="3610585844"/>
      </p:ext>
    </p:extLst>
  </p:cSld>
  <p:clrMapOvr>
    <a:masterClrMapping/>
  </p:clrMapOvr>
  <p:transition spd="med">
    <p:pull/>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6D8F166A-788F-4641-998F-EB96B9EAC981}"/>
              </a:ext>
            </a:extLst>
          </p:cNvPr>
          <p:cNvSpPr>
            <a:spLocks noGrp="1"/>
          </p:cNvSpPr>
          <p:nvPr>
            <p:ph type="sldNum" sz="quarter" idx="12"/>
          </p:nvPr>
        </p:nvSpPr>
        <p:spPr>
          <a:xfrm>
            <a:off x="10837333" y="6470704"/>
            <a:ext cx="973667" cy="274320"/>
          </a:xfrm>
        </p:spPr>
        <p:txBody>
          <a:bodyPr>
            <a:normAutofit/>
          </a:bodyPr>
          <a:lstStyle/>
          <a:p>
            <a:pPr>
              <a:spcAft>
                <a:spcPts val="600"/>
              </a:spcAft>
            </a:pPr>
            <a:fld id="{3C05B6ED-7C1A-4B96-BD28-C077F8E9D174}" type="slidenum">
              <a:rPr lang="en-US" smtClean="0"/>
              <a:pPr>
                <a:spcAft>
                  <a:spcPts val="600"/>
                </a:spcAft>
              </a:pPr>
              <a:t>30</a:t>
            </a:fld>
            <a:endParaRPr lang="en-US"/>
          </a:p>
        </p:txBody>
      </p:sp>
      <p:pic>
        <p:nvPicPr>
          <p:cNvPr id="11" name="Picture 10" descr="A close up of a street sign on a pole&#10;&#10;Description generated with very high confidence">
            <a:extLst>
              <a:ext uri="{FF2B5EF4-FFF2-40B4-BE49-F238E27FC236}">
                <a16:creationId xmlns:a16="http://schemas.microsoft.com/office/drawing/2014/main" id="{B9A16877-07C2-43EF-8C66-EE1BCA5492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1957" y="1249681"/>
            <a:ext cx="7102381" cy="4143056"/>
          </a:xfrm>
          <a:prstGeom prst="rect">
            <a:avLst/>
          </a:prstGeom>
        </p:spPr>
      </p:pic>
      <p:sp>
        <p:nvSpPr>
          <p:cNvPr id="9" name="Title 1">
            <a:extLst>
              <a:ext uri="{FF2B5EF4-FFF2-40B4-BE49-F238E27FC236}">
                <a16:creationId xmlns:a16="http://schemas.microsoft.com/office/drawing/2014/main" id="{F5AF4481-0CDD-431E-B02F-720F97DF1115}"/>
              </a:ext>
            </a:extLst>
          </p:cNvPr>
          <p:cNvSpPr txBox="1">
            <a:spLocks/>
          </p:cNvSpPr>
          <p:nvPr/>
        </p:nvSpPr>
        <p:spPr>
          <a:xfrm>
            <a:off x="231979" y="544665"/>
            <a:ext cx="4190337" cy="3582063"/>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br>
              <a:rPr lang="en-AU" sz="3600" dirty="0">
                <a:solidFill>
                  <a:srgbClr val="FFFFFF"/>
                </a:solidFill>
                <a:latin typeface="Calibri" panose="020F0502020204030204" pitchFamily="34" charset="0"/>
                <a:cs typeface="Calibri" panose="020F0502020204030204" pitchFamily="34" charset="0"/>
              </a:rPr>
            </a:br>
            <a:r>
              <a:rPr lang="en-AU" sz="4800" dirty="0">
                <a:solidFill>
                  <a:srgbClr val="FFFFFF"/>
                </a:solidFill>
                <a:latin typeface="Calibri" panose="020F0502020204030204" pitchFamily="34" charset="0"/>
                <a:cs typeface="Calibri" panose="020F0502020204030204" pitchFamily="34" charset="0"/>
              </a:rPr>
              <a:t>ADDITIONAL GOVERNMENT SUPPORT</a:t>
            </a:r>
            <a:endParaRPr lang="en-AU" sz="3600" dirty="0">
              <a:solidFill>
                <a:srgbClr val="FFFF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22061483"/>
      </p:ext>
    </p:extLst>
  </p:cSld>
  <p:clrMapOvr>
    <a:masterClrMapping/>
  </p:clrMapOvr>
  <p:transition spd="med">
    <p:pull/>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038CB10-1F5C-4D54-9DF7-12586DE5B0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A78C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3">
            <a:extLst>
              <a:ext uri="{FF2B5EF4-FFF2-40B4-BE49-F238E27FC236}">
                <a16:creationId xmlns:a16="http://schemas.microsoft.com/office/drawing/2014/main" id="{73ED6512-6858-4552-B699-9A97FE9A4E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58DB7773-8467-4238-92BC-749EAD10247A}"/>
              </a:ext>
            </a:extLst>
          </p:cNvPr>
          <p:cNvPicPr>
            <a:picLocks noChangeAspect="1"/>
          </p:cNvPicPr>
          <p:nvPr/>
        </p:nvPicPr>
        <p:blipFill rotWithShape="1">
          <a:blip r:embed="rId3"/>
          <a:srcRect r="1" b="12822"/>
          <a:stretch/>
        </p:blipFill>
        <p:spPr>
          <a:xfrm>
            <a:off x="327547" y="321733"/>
            <a:ext cx="7058306" cy="4107392"/>
          </a:xfrm>
          <a:prstGeom prst="rect">
            <a:avLst/>
          </a:prstGeom>
        </p:spPr>
      </p:pic>
      <p:sp>
        <p:nvSpPr>
          <p:cNvPr id="5" name="Slide Number Placeholder 4">
            <a:extLst>
              <a:ext uri="{FF2B5EF4-FFF2-40B4-BE49-F238E27FC236}">
                <a16:creationId xmlns:a16="http://schemas.microsoft.com/office/drawing/2014/main" id="{6D8F166A-788F-4641-998F-EB96B9EAC981}"/>
              </a:ext>
            </a:extLst>
          </p:cNvPr>
          <p:cNvSpPr>
            <a:spLocks noGrp="1"/>
          </p:cNvSpPr>
          <p:nvPr>
            <p:ph type="sldNum" sz="quarter" idx="12"/>
          </p:nvPr>
        </p:nvSpPr>
        <p:spPr>
          <a:xfrm>
            <a:off x="10837333" y="6535157"/>
            <a:ext cx="973667" cy="274320"/>
          </a:xfrm>
        </p:spPr>
        <p:txBody>
          <a:bodyPr vert="horz" lIns="91440" tIns="45720" rIns="91440" bIns="45720" rtlCol="0" anchor="ctr">
            <a:normAutofit/>
          </a:bodyPr>
          <a:lstStyle/>
          <a:p>
            <a:pPr defTabSz="914400">
              <a:spcAft>
                <a:spcPts val="600"/>
              </a:spcAft>
            </a:pPr>
            <a:fld id="{3C05B6ED-7C1A-4B96-BD28-C077F8E9D174}" type="slidenum">
              <a:rPr lang="en-US" smtClean="0"/>
              <a:pPr defTabSz="914400">
                <a:spcAft>
                  <a:spcPts val="600"/>
                </a:spcAft>
              </a:pPr>
              <a:t>31</a:t>
            </a:fld>
            <a:endParaRPr lang="en-US"/>
          </a:p>
        </p:txBody>
      </p:sp>
      <p:sp>
        <p:nvSpPr>
          <p:cNvPr id="6" name="Content Placeholder 2">
            <a:extLst>
              <a:ext uri="{FF2B5EF4-FFF2-40B4-BE49-F238E27FC236}">
                <a16:creationId xmlns:a16="http://schemas.microsoft.com/office/drawing/2014/main" id="{BFF310CA-9988-4340-9C0D-9F494E3E0E1B}"/>
              </a:ext>
            </a:extLst>
          </p:cNvPr>
          <p:cNvSpPr txBox="1">
            <a:spLocks/>
          </p:cNvSpPr>
          <p:nvPr/>
        </p:nvSpPr>
        <p:spPr>
          <a:xfrm>
            <a:off x="7670461" y="528111"/>
            <a:ext cx="4064000" cy="6007046"/>
          </a:xfrm>
          <a:prstGeom prst="rect">
            <a:avLst/>
          </a:prstGeom>
        </p:spPr>
        <p:txBody>
          <a:bodyPr vert="horz" lIns="45720" tIns="45720" rIns="45720" bIns="45720" rtlCol="0" anchor="ct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2C3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2C3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2C3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2C3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92C3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accent1"/>
              </a:buClr>
              <a:buFont typeface="Arial" panose="020B0604020202020204" pitchFamily="34" charset="0"/>
              <a:buNone/>
            </a:pPr>
            <a:r>
              <a:rPr lang="en-US" sz="2000" b="1" dirty="0">
                <a:solidFill>
                  <a:srgbClr val="FFFFFF"/>
                </a:solidFill>
                <a:latin typeface="Arial" panose="020B0604020202020204" pitchFamily="34" charset="0"/>
                <a:cs typeface="Arial" panose="020B0604020202020204" pitchFamily="34" charset="0"/>
              </a:rPr>
              <a:t>A top up payment in addition to the Child Care Subsidy is available to support vulnerable families and children</a:t>
            </a:r>
          </a:p>
          <a:p>
            <a:pPr marL="0" indent="0">
              <a:buClr>
                <a:schemeClr val="accent1"/>
              </a:buClr>
              <a:buFont typeface="Arial" panose="020B0604020202020204" pitchFamily="34" charset="0"/>
              <a:buNone/>
            </a:pPr>
            <a:endParaRPr lang="en-US" sz="2000" b="1" dirty="0">
              <a:solidFill>
                <a:schemeClr val="accent1"/>
              </a:solidFill>
              <a:latin typeface="Arial" panose="020B0604020202020204" pitchFamily="34" charset="0"/>
              <a:cs typeface="Arial" panose="020B0604020202020204" pitchFamily="34" charset="0"/>
            </a:endParaRPr>
          </a:p>
          <a:p>
            <a:pPr marL="0" indent="0">
              <a:buClr>
                <a:schemeClr val="accent1"/>
              </a:buClr>
              <a:buFont typeface="Arial" panose="020B0604020202020204" pitchFamily="34" charset="0"/>
              <a:buNone/>
            </a:pPr>
            <a:r>
              <a:rPr lang="en-US" sz="2000" b="1" dirty="0">
                <a:solidFill>
                  <a:schemeClr val="accent1"/>
                </a:solidFill>
                <a:latin typeface="Arial" panose="020B0604020202020204" pitchFamily="34" charset="0"/>
                <a:cs typeface="Arial" panose="020B0604020202020204" pitchFamily="34" charset="0"/>
              </a:rPr>
              <a:t>Early learning services </a:t>
            </a:r>
            <a:r>
              <a:rPr lang="en-US" sz="2000" b="1" dirty="0">
                <a:solidFill>
                  <a:srgbClr val="FFFFFF"/>
                </a:solidFill>
                <a:latin typeface="Arial" panose="020B0604020202020204" pitchFamily="34" charset="0"/>
                <a:cs typeface="Arial" panose="020B0604020202020204" pitchFamily="34" charset="0"/>
              </a:rPr>
              <a:t>can apply for funding to improve child wellbeing</a:t>
            </a:r>
            <a:br>
              <a:rPr lang="en-US" sz="2000" b="1" dirty="0">
                <a:solidFill>
                  <a:srgbClr val="FFFFFF"/>
                </a:solidFill>
                <a:latin typeface="Arial" panose="020B0604020202020204" pitchFamily="34" charset="0"/>
                <a:cs typeface="Arial" panose="020B0604020202020204" pitchFamily="34" charset="0"/>
              </a:rPr>
            </a:br>
            <a:endParaRPr lang="en-US" sz="2000" b="1" dirty="0">
              <a:solidFill>
                <a:srgbClr val="FFFFFF"/>
              </a:solidFill>
              <a:latin typeface="Arial" panose="020B0604020202020204" pitchFamily="34" charset="0"/>
              <a:cs typeface="Arial" panose="020B0604020202020204" pitchFamily="34" charset="0"/>
            </a:endParaRPr>
          </a:p>
          <a:p>
            <a:pPr marL="265176" lvl="1" indent="-137160">
              <a:spcBef>
                <a:spcPts val="200"/>
              </a:spcBef>
              <a:spcAft>
                <a:spcPts val="400"/>
              </a:spcAft>
              <a:buClr>
                <a:schemeClr val="accent1"/>
              </a:buClr>
              <a:buFont typeface="Wingdings 3" pitchFamily="18" charset="2"/>
              <a:buChar char=""/>
            </a:pPr>
            <a:r>
              <a:rPr lang="en-US" sz="2000" dirty="0">
                <a:solidFill>
                  <a:srgbClr val="FFFFFF"/>
                </a:solidFill>
                <a:latin typeface="Arial" panose="020B0604020202020204" pitchFamily="34" charset="0"/>
                <a:cs typeface="Arial" panose="020B0604020202020204" pitchFamily="34" charset="0"/>
              </a:rPr>
              <a:t>For children at risk of serious abuse or neglect</a:t>
            </a:r>
          </a:p>
          <a:p>
            <a:pPr marL="265176" lvl="1" indent="-137160">
              <a:spcBef>
                <a:spcPts val="200"/>
              </a:spcBef>
              <a:spcAft>
                <a:spcPts val="400"/>
              </a:spcAft>
              <a:buClr>
                <a:schemeClr val="accent1"/>
              </a:buClr>
              <a:buFont typeface="Wingdings 3" pitchFamily="18" charset="2"/>
              <a:buChar char=""/>
            </a:pPr>
            <a:r>
              <a:rPr lang="en-US" sz="2000" dirty="0">
                <a:solidFill>
                  <a:srgbClr val="FFFFFF"/>
                </a:solidFill>
                <a:latin typeface="Arial" panose="020B0604020202020204" pitchFamily="34" charset="0"/>
                <a:cs typeface="Arial" panose="020B0604020202020204" pitchFamily="34" charset="0"/>
              </a:rPr>
              <a:t>Subsidy equal to 100% of actual fee charged and 120% of CCS hourly rate cap, for up to 100 hours of assistance per fortnight (regardless of family’s income or activity test outcome)</a:t>
            </a:r>
          </a:p>
          <a:p>
            <a:pPr marL="265176" lvl="1" indent="-137160">
              <a:spcBef>
                <a:spcPts val="200"/>
              </a:spcBef>
              <a:spcAft>
                <a:spcPts val="400"/>
              </a:spcAft>
              <a:buClr>
                <a:schemeClr val="accent1"/>
              </a:buClr>
              <a:buFont typeface="Wingdings 3" pitchFamily="18" charset="2"/>
              <a:buChar char=""/>
            </a:pPr>
            <a:endParaRPr lang="en-US" sz="2000" dirty="0">
              <a:solidFill>
                <a:srgbClr val="FFFFFF"/>
              </a:solidFill>
              <a:latin typeface="Arial" panose="020B0604020202020204" pitchFamily="34" charset="0"/>
              <a:cs typeface="Arial" panose="020B0604020202020204" pitchFamily="34" charset="0"/>
            </a:endParaRPr>
          </a:p>
          <a:p>
            <a:pPr marL="128016" lvl="1" indent="0">
              <a:spcBef>
                <a:spcPts val="200"/>
              </a:spcBef>
              <a:spcAft>
                <a:spcPts val="400"/>
              </a:spcAft>
              <a:buClr>
                <a:schemeClr val="accent1"/>
              </a:buClr>
              <a:buNone/>
            </a:pPr>
            <a:r>
              <a:rPr lang="en-US" sz="2000" b="1" dirty="0">
                <a:solidFill>
                  <a:schemeClr val="accent1"/>
                </a:solidFill>
                <a:latin typeface="Arial" panose="020B0604020202020204" pitchFamily="34" charset="0"/>
                <a:cs typeface="Arial" panose="020B0604020202020204" pitchFamily="34" charset="0"/>
              </a:rPr>
              <a:t>Families</a:t>
            </a:r>
            <a:r>
              <a:rPr lang="en-US" sz="2000" b="1" dirty="0">
                <a:solidFill>
                  <a:srgbClr val="FFFFFF"/>
                </a:solidFill>
                <a:latin typeface="Arial" panose="020B0604020202020204" pitchFamily="34" charset="0"/>
                <a:cs typeface="Arial" panose="020B0604020202020204" pitchFamily="34" charset="0"/>
              </a:rPr>
              <a:t> can apply (via MyGov)</a:t>
            </a:r>
          </a:p>
          <a:p>
            <a:pPr marL="265176" lvl="1" indent="-137160">
              <a:spcBef>
                <a:spcPts val="200"/>
              </a:spcBef>
              <a:spcAft>
                <a:spcPts val="400"/>
              </a:spcAft>
              <a:buClr>
                <a:schemeClr val="accent1"/>
              </a:buClr>
              <a:buFont typeface="Wingdings 3" pitchFamily="18" charset="2"/>
              <a:buChar char=""/>
            </a:pPr>
            <a:r>
              <a:rPr lang="en-US" sz="2000" dirty="0">
                <a:solidFill>
                  <a:srgbClr val="FFFFFF"/>
                </a:solidFill>
                <a:latin typeface="Arial" panose="020B0604020202020204" pitchFamily="34" charset="0"/>
                <a:cs typeface="Arial" panose="020B0604020202020204" pitchFamily="34" charset="0"/>
              </a:rPr>
              <a:t>Grandparent principal </a:t>
            </a:r>
            <a:r>
              <a:rPr lang="en-US" sz="2000" dirty="0" err="1">
                <a:solidFill>
                  <a:srgbClr val="FFFFFF"/>
                </a:solidFill>
                <a:latin typeface="Arial" panose="020B0604020202020204" pitchFamily="34" charset="0"/>
                <a:cs typeface="Arial" panose="020B0604020202020204" pitchFamily="34" charset="0"/>
              </a:rPr>
              <a:t>carers</a:t>
            </a:r>
            <a:r>
              <a:rPr lang="en-US" sz="2000" dirty="0">
                <a:solidFill>
                  <a:srgbClr val="FFFFFF"/>
                </a:solidFill>
                <a:latin typeface="Arial" panose="020B0604020202020204" pitchFamily="34" charset="0"/>
                <a:cs typeface="Arial" panose="020B0604020202020204" pitchFamily="34" charset="0"/>
              </a:rPr>
              <a:t> on income support</a:t>
            </a:r>
          </a:p>
          <a:p>
            <a:pPr marL="265176" lvl="1" indent="-137160">
              <a:spcBef>
                <a:spcPts val="200"/>
              </a:spcBef>
              <a:spcAft>
                <a:spcPts val="400"/>
              </a:spcAft>
              <a:buClr>
                <a:schemeClr val="accent1"/>
              </a:buClr>
              <a:buFont typeface="Wingdings 3" pitchFamily="18" charset="2"/>
              <a:buChar char=""/>
            </a:pPr>
            <a:r>
              <a:rPr lang="en-US" sz="2000" dirty="0">
                <a:solidFill>
                  <a:srgbClr val="FFFFFF"/>
                </a:solidFill>
                <a:latin typeface="Arial" panose="020B0604020202020204" pitchFamily="34" charset="0"/>
                <a:cs typeface="Arial" panose="020B0604020202020204" pitchFamily="34" charset="0"/>
              </a:rPr>
              <a:t>Families experiencing temporary financial hardship</a:t>
            </a:r>
          </a:p>
          <a:p>
            <a:pPr marL="265176" lvl="1" indent="-137160">
              <a:spcBef>
                <a:spcPts val="200"/>
              </a:spcBef>
              <a:spcAft>
                <a:spcPts val="400"/>
              </a:spcAft>
              <a:buClr>
                <a:schemeClr val="accent1"/>
              </a:buClr>
              <a:buFont typeface="Wingdings 3" pitchFamily="18" charset="2"/>
              <a:buChar char=""/>
            </a:pPr>
            <a:r>
              <a:rPr lang="en-US" sz="2000" dirty="0">
                <a:solidFill>
                  <a:srgbClr val="FFFFFF"/>
                </a:solidFill>
                <a:latin typeface="Arial" panose="020B0604020202020204" pitchFamily="34" charset="0"/>
                <a:cs typeface="Arial" panose="020B0604020202020204" pitchFamily="34" charset="0"/>
              </a:rPr>
              <a:t>Parents transitioning to work from income support</a:t>
            </a:r>
          </a:p>
          <a:p>
            <a:pPr marL="265176" lvl="1" indent="-137160">
              <a:spcBef>
                <a:spcPts val="200"/>
              </a:spcBef>
              <a:spcAft>
                <a:spcPts val="400"/>
              </a:spcAft>
              <a:buClr>
                <a:schemeClr val="accent1"/>
              </a:buClr>
              <a:buFont typeface="Wingdings 3" pitchFamily="18" charset="2"/>
              <a:buChar char=""/>
            </a:pPr>
            <a:endParaRPr lang="en-US" sz="2000" dirty="0">
              <a:solidFill>
                <a:srgbClr val="FFFFFF"/>
              </a:solidFill>
              <a:latin typeface="Arial" panose="020B0604020202020204" pitchFamily="34" charset="0"/>
              <a:cs typeface="Arial" panose="020B0604020202020204" pitchFamily="34" charset="0"/>
            </a:endParaRPr>
          </a:p>
          <a:p>
            <a:pPr marL="0" indent="0">
              <a:buNone/>
            </a:pPr>
            <a:r>
              <a:rPr lang="en-AU" sz="2000" dirty="0">
                <a:solidFill>
                  <a:schemeClr val="bg1"/>
                </a:solidFill>
                <a:latin typeface="Arial" panose="020B0604020202020204" pitchFamily="34" charset="0"/>
                <a:cs typeface="Arial" panose="020B0604020202020204" pitchFamily="34" charset="0"/>
              </a:rPr>
              <a:t>Individuals may be eligible for more than one type of Additional Childcare Subsidy at a time.</a:t>
            </a:r>
          </a:p>
          <a:p>
            <a:pPr marL="0" indent="0">
              <a:buNone/>
            </a:pPr>
            <a:r>
              <a:rPr lang="en-AU" sz="2000" dirty="0">
                <a:solidFill>
                  <a:schemeClr val="bg1"/>
                </a:solidFill>
                <a:latin typeface="Arial" panose="020B0604020202020204" pitchFamily="34" charset="0"/>
                <a:cs typeface="Arial" panose="020B0604020202020204" pitchFamily="34" charset="0"/>
              </a:rPr>
              <a:t>You will need to complete an online assessment for Child Care Subsidy. </a:t>
            </a:r>
          </a:p>
          <a:p>
            <a:pPr marL="0" indent="0">
              <a:buNone/>
            </a:pPr>
            <a:r>
              <a:rPr lang="en-AU" sz="2000" dirty="0">
                <a:solidFill>
                  <a:schemeClr val="bg1"/>
                </a:solidFill>
                <a:latin typeface="Arial" panose="020B0604020202020204" pitchFamily="34" charset="0"/>
                <a:cs typeface="Arial" panose="020B0604020202020204" pitchFamily="34" charset="0"/>
              </a:rPr>
              <a:t>You will then receive a second letter from Centrelink in June 2018 setting out how to apply for Additional Child Care Subsidy (transition to work). </a:t>
            </a:r>
            <a:endParaRPr lang="en-AU" sz="2000" b="1" dirty="0">
              <a:solidFill>
                <a:schemeClr val="bg1"/>
              </a:solidFill>
              <a:latin typeface="Arial" panose="020B0604020202020204" pitchFamily="34" charset="0"/>
              <a:cs typeface="Arial" panose="020B0604020202020204" pitchFamily="34" charset="0"/>
            </a:endParaRPr>
          </a:p>
          <a:p>
            <a:pPr marL="265176" lvl="1" indent="-137160">
              <a:spcBef>
                <a:spcPts val="200"/>
              </a:spcBef>
              <a:spcAft>
                <a:spcPts val="400"/>
              </a:spcAft>
              <a:buClr>
                <a:schemeClr val="accent1"/>
              </a:buClr>
              <a:buFont typeface="Wingdings 3" pitchFamily="18" charset="2"/>
              <a:buChar char=""/>
            </a:pPr>
            <a:endParaRPr lang="en-US" sz="2000" dirty="0">
              <a:solidFill>
                <a:srgbClr val="FFFFFF"/>
              </a:solidFill>
              <a:latin typeface="Arial" panose="020B0604020202020204" pitchFamily="34" charset="0"/>
              <a:cs typeface="Arial" panose="020B0604020202020204" pitchFamily="34" charset="0"/>
            </a:endParaRPr>
          </a:p>
          <a:p>
            <a:pPr marL="0" indent="0">
              <a:buClr>
                <a:schemeClr val="accent1"/>
              </a:buClr>
              <a:buNone/>
            </a:pPr>
            <a:endParaRPr lang="en-US" sz="2000" dirty="0">
              <a:solidFill>
                <a:srgbClr val="FFFFFF"/>
              </a:solidFill>
              <a:latin typeface="Arial" panose="020B0604020202020204" pitchFamily="34" charset="0"/>
              <a:cs typeface="Arial" panose="020B0604020202020204" pitchFamily="34" charset="0"/>
            </a:endParaRPr>
          </a:p>
          <a:p>
            <a:pPr marL="0" indent="0">
              <a:buClr>
                <a:schemeClr val="accent1"/>
              </a:buClr>
              <a:buNone/>
            </a:pPr>
            <a:r>
              <a:rPr lang="en-US" sz="2000" dirty="0">
                <a:solidFill>
                  <a:srgbClr val="FFFFFF"/>
                </a:solidFill>
                <a:latin typeface="Arial" panose="020B0604020202020204" pitchFamily="34" charset="0"/>
                <a:cs typeface="Arial" panose="020B0604020202020204" pitchFamily="34" charset="0"/>
              </a:rPr>
              <a:t>More information can be found on the Department of Education and Training website –</a:t>
            </a:r>
            <a:br>
              <a:rPr lang="en-US" sz="2000" dirty="0">
                <a:solidFill>
                  <a:srgbClr val="FFFFFF"/>
                </a:solidFill>
                <a:latin typeface="Arial" panose="020B0604020202020204" pitchFamily="34" charset="0"/>
                <a:cs typeface="Arial" panose="020B0604020202020204" pitchFamily="34" charset="0"/>
              </a:rPr>
            </a:br>
            <a:br>
              <a:rPr lang="en-US" sz="2000" dirty="0">
                <a:solidFill>
                  <a:srgbClr val="FFFFFF"/>
                </a:solidFill>
                <a:latin typeface="Arial" panose="020B0604020202020204" pitchFamily="34" charset="0"/>
                <a:cs typeface="Arial" panose="020B0604020202020204" pitchFamily="34" charset="0"/>
              </a:rPr>
            </a:br>
            <a:r>
              <a:rPr lang="en-US" sz="2000" b="1" dirty="0">
                <a:solidFill>
                  <a:schemeClr val="accent1"/>
                </a:solidFill>
                <a:latin typeface="Arial" panose="020B0604020202020204" pitchFamily="34" charset="0"/>
                <a:cs typeface="Arial" panose="020B0604020202020204" pitchFamily="34" charset="0"/>
              </a:rPr>
              <a:t>www.education.gov.au/ChildCarePackage</a:t>
            </a:r>
          </a:p>
        </p:txBody>
      </p:sp>
      <p:sp>
        <p:nvSpPr>
          <p:cNvPr id="10" name="Title 1">
            <a:extLst>
              <a:ext uri="{FF2B5EF4-FFF2-40B4-BE49-F238E27FC236}">
                <a16:creationId xmlns:a16="http://schemas.microsoft.com/office/drawing/2014/main" id="{A4579C3F-1215-4050-925C-E98C97D2D972}"/>
              </a:ext>
            </a:extLst>
          </p:cNvPr>
          <p:cNvSpPr txBox="1">
            <a:spLocks/>
          </p:cNvSpPr>
          <p:nvPr/>
        </p:nvSpPr>
        <p:spPr>
          <a:xfrm>
            <a:off x="540689" y="3343524"/>
            <a:ext cx="6257676" cy="3034857"/>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br>
              <a:rPr lang="en-AU" sz="3600" dirty="0">
                <a:solidFill>
                  <a:srgbClr val="FFFFFF"/>
                </a:solidFill>
                <a:latin typeface="Calibri" panose="020F0502020204030204" pitchFamily="34" charset="0"/>
                <a:cs typeface="Calibri" panose="020F0502020204030204" pitchFamily="34" charset="0"/>
              </a:rPr>
            </a:br>
            <a:r>
              <a:rPr lang="en-AU" sz="4000" dirty="0">
                <a:solidFill>
                  <a:srgbClr val="FFFFFF"/>
                </a:solidFill>
                <a:latin typeface="Calibri" panose="020F0502020204030204" pitchFamily="34" charset="0"/>
                <a:cs typeface="Calibri" panose="020F0502020204030204" pitchFamily="34" charset="0"/>
              </a:rPr>
              <a:t>ADDITIONAL </a:t>
            </a:r>
            <a:br>
              <a:rPr lang="en-AU" sz="4000" dirty="0">
                <a:solidFill>
                  <a:srgbClr val="FFFFFF"/>
                </a:solidFill>
                <a:latin typeface="Calibri" panose="020F0502020204030204" pitchFamily="34" charset="0"/>
                <a:cs typeface="Calibri" panose="020F0502020204030204" pitchFamily="34" charset="0"/>
              </a:rPr>
            </a:br>
            <a:r>
              <a:rPr lang="en-AU" sz="4000" dirty="0">
                <a:solidFill>
                  <a:srgbClr val="FFFFFF"/>
                </a:solidFill>
                <a:latin typeface="Calibri" panose="020F0502020204030204" pitchFamily="34" charset="0"/>
                <a:cs typeface="Calibri" panose="020F0502020204030204" pitchFamily="34" charset="0"/>
              </a:rPr>
              <a:t>child care subsidy</a:t>
            </a:r>
            <a:br>
              <a:rPr lang="en-AU" sz="3600" dirty="0">
                <a:solidFill>
                  <a:srgbClr val="FFFFFF"/>
                </a:solidFill>
                <a:latin typeface="Calibri" panose="020F0502020204030204" pitchFamily="34" charset="0"/>
                <a:cs typeface="Calibri" panose="020F0502020204030204" pitchFamily="34" charset="0"/>
              </a:rPr>
            </a:br>
            <a:endParaRPr lang="en-AU" sz="3600" dirty="0">
              <a:solidFill>
                <a:srgbClr val="FFFF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82461911"/>
      </p:ext>
    </p:extLst>
  </p:cSld>
  <p:clrMapOvr>
    <a:masterClrMapping/>
  </p:clrMapOvr>
  <p:transition spd="med">
    <p:pull/>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32</a:t>
            </a:fld>
            <a:endParaRPr lang="en-US"/>
          </a:p>
        </p:txBody>
      </p:sp>
      <p:pic>
        <p:nvPicPr>
          <p:cNvPr id="2" name="Picture 1">
            <a:extLst>
              <a:ext uri="{FF2B5EF4-FFF2-40B4-BE49-F238E27FC236}">
                <a16:creationId xmlns:a16="http://schemas.microsoft.com/office/drawing/2014/main" id="{ACC65100-1C8D-48DC-9E08-AB013490CBA7}"/>
              </a:ext>
            </a:extLst>
          </p:cNvPr>
          <p:cNvPicPr>
            <a:picLocks noChangeAspect="1"/>
          </p:cNvPicPr>
          <p:nvPr/>
        </p:nvPicPr>
        <p:blipFill>
          <a:blip r:embed="rId2"/>
          <a:stretch>
            <a:fillRect/>
          </a:stretch>
        </p:blipFill>
        <p:spPr>
          <a:xfrm>
            <a:off x="1375429" y="643467"/>
            <a:ext cx="9140170" cy="5898851"/>
          </a:xfrm>
          <a:prstGeom prst="rect">
            <a:avLst/>
          </a:prstGeom>
        </p:spPr>
      </p:pic>
    </p:spTree>
    <p:extLst>
      <p:ext uri="{BB962C8B-B14F-4D97-AF65-F5344CB8AC3E}">
        <p14:creationId xmlns:p14="http://schemas.microsoft.com/office/powerpoint/2010/main" val="1493594232"/>
      </p:ext>
    </p:extLst>
  </p:cSld>
  <p:clrMapOvr>
    <a:masterClrMapping/>
  </p:clrMapOvr>
  <p:transition spd="med">
    <p:pull/>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33</a:t>
            </a:fld>
            <a:endParaRPr lang="en-US"/>
          </a:p>
        </p:txBody>
      </p:sp>
      <p:sp>
        <p:nvSpPr>
          <p:cNvPr id="3" name="TextBox 2">
            <a:extLst>
              <a:ext uri="{FF2B5EF4-FFF2-40B4-BE49-F238E27FC236}">
                <a16:creationId xmlns:a16="http://schemas.microsoft.com/office/drawing/2014/main" id="{1D1AC6C7-F575-4C01-8052-30B2D87D013B}"/>
              </a:ext>
            </a:extLst>
          </p:cNvPr>
          <p:cNvSpPr txBox="1"/>
          <p:nvPr/>
        </p:nvSpPr>
        <p:spPr>
          <a:xfrm>
            <a:off x="1118870" y="824219"/>
            <a:ext cx="3284874" cy="523220"/>
          </a:xfrm>
          <a:prstGeom prst="rect">
            <a:avLst/>
          </a:prstGeom>
          <a:noFill/>
        </p:spPr>
        <p:txBody>
          <a:bodyPr wrap="none" rtlCol="0">
            <a:spAutoFit/>
          </a:bodyPr>
          <a:lstStyle/>
          <a:p>
            <a:r>
              <a:rPr lang="en-AU" sz="2800" dirty="0">
                <a:solidFill>
                  <a:srgbClr val="7030A0"/>
                </a:solidFill>
                <a:latin typeface="Arial" panose="020B0604020202020204" pitchFamily="34" charset="0"/>
                <a:cs typeface="Arial" panose="020B0604020202020204" pitchFamily="34" charset="0"/>
              </a:rPr>
              <a:t>Common questions</a:t>
            </a:r>
          </a:p>
        </p:txBody>
      </p:sp>
      <p:sp>
        <p:nvSpPr>
          <p:cNvPr id="5" name="TextBox 4">
            <a:extLst>
              <a:ext uri="{FF2B5EF4-FFF2-40B4-BE49-F238E27FC236}">
                <a16:creationId xmlns:a16="http://schemas.microsoft.com/office/drawing/2014/main" id="{9B6A4BC3-38CD-4D0E-B5AD-EDE7E0ABC66B}"/>
              </a:ext>
            </a:extLst>
          </p:cNvPr>
          <p:cNvSpPr txBox="1"/>
          <p:nvPr/>
        </p:nvSpPr>
        <p:spPr>
          <a:xfrm>
            <a:off x="1103389" y="1523218"/>
            <a:ext cx="9814560" cy="3970318"/>
          </a:xfrm>
          <a:prstGeom prst="rect">
            <a:avLst/>
          </a:prstGeom>
          <a:noFill/>
        </p:spPr>
        <p:txBody>
          <a:bodyPr wrap="square" rtlCol="0">
            <a:spAutoFit/>
          </a:bodyPr>
          <a:lstStyle/>
          <a:p>
            <a:r>
              <a:rPr lang="en-AU" b="1" dirty="0">
                <a:latin typeface="Arial" panose="020B0604020202020204" pitchFamily="34" charset="0"/>
                <a:cs typeface="Arial" panose="020B0604020202020204" pitchFamily="34" charset="0"/>
              </a:rPr>
              <a:t>What if my work circumstances change? </a:t>
            </a:r>
          </a:p>
          <a:p>
            <a:r>
              <a:rPr lang="en-AU" dirty="0">
                <a:latin typeface="Arial" panose="020B0604020202020204" pitchFamily="34" charset="0"/>
                <a:cs typeface="Arial" panose="020B0604020202020204" pitchFamily="34" charset="0"/>
              </a:rPr>
              <a:t>You can update your details on MyGov at any time and your subsidy amount and eligible hours will change accordingly. </a:t>
            </a:r>
          </a:p>
          <a:p>
            <a:endParaRPr lang="en-AU" b="1" dirty="0">
              <a:latin typeface="Arial" panose="020B0604020202020204" pitchFamily="34" charset="0"/>
              <a:cs typeface="Arial" panose="020B0604020202020204" pitchFamily="34" charset="0"/>
            </a:endParaRPr>
          </a:p>
          <a:p>
            <a:r>
              <a:rPr lang="en-AU" b="1" dirty="0">
                <a:latin typeface="Arial" panose="020B0604020202020204" pitchFamily="34" charset="0"/>
                <a:cs typeface="Arial" panose="020B0604020202020204" pitchFamily="34" charset="0"/>
              </a:rPr>
              <a:t>What if I change services? </a:t>
            </a:r>
          </a:p>
          <a:p>
            <a:r>
              <a:rPr lang="en-AU" dirty="0">
                <a:latin typeface="Arial" panose="020B0604020202020204" pitchFamily="34" charset="0"/>
                <a:cs typeface="Arial" panose="020B0604020202020204" pitchFamily="34" charset="0"/>
              </a:rPr>
              <a:t>You can update your early learning service details on MyGov at any time. </a:t>
            </a:r>
          </a:p>
          <a:p>
            <a:endParaRPr lang="en-AU" dirty="0">
              <a:latin typeface="Arial" panose="020B0604020202020204" pitchFamily="34" charset="0"/>
              <a:cs typeface="Arial" panose="020B0604020202020204" pitchFamily="34" charset="0"/>
            </a:endParaRPr>
          </a:p>
          <a:p>
            <a:r>
              <a:rPr lang="en-AU" b="1" dirty="0">
                <a:latin typeface="Arial" panose="020B0604020202020204" pitchFamily="34" charset="0"/>
                <a:cs typeface="Arial" panose="020B0604020202020204" pitchFamily="34" charset="0"/>
              </a:rPr>
              <a:t>Why is 5 per cent of the subsidy withheld? </a:t>
            </a:r>
          </a:p>
          <a:p>
            <a:r>
              <a:rPr lang="en-AU" dirty="0">
                <a:latin typeface="Arial" panose="020B0604020202020204" pitchFamily="34" charset="0"/>
                <a:cs typeface="Arial" panose="020B0604020202020204" pitchFamily="34" charset="0"/>
              </a:rPr>
              <a:t>Because some families are unable to estimate their income accurately, 5 per cent of your weekly Child Care Subsidy entitlement will be withheld. Following reconciliation, if you haven't received enough Child Care Subsidy based on your adjusted taxable income, you will receive a lump sum payment. If you have been paid too much Child Care Subsidy, you will have a debt to repay.</a:t>
            </a:r>
            <a:endParaRPr lang="en" dirty="0">
              <a:latin typeface="Arial" panose="020B0604020202020204" pitchFamily="34" charset="0"/>
              <a:cs typeface="Arial" panose="020B0604020202020204" pitchFamily="34" charset="0"/>
            </a:endParaRPr>
          </a:p>
          <a:p>
            <a:endParaRPr lang="en-AU" b="1" dirty="0"/>
          </a:p>
        </p:txBody>
      </p:sp>
    </p:spTree>
    <p:extLst>
      <p:ext uri="{BB962C8B-B14F-4D97-AF65-F5344CB8AC3E}">
        <p14:creationId xmlns:p14="http://schemas.microsoft.com/office/powerpoint/2010/main" val="3345334753"/>
      </p:ext>
    </p:extLst>
  </p:cSld>
  <p:clrMapOvr>
    <a:masterClrMapping/>
  </p:clrMapOvr>
  <p:transition spd="med">
    <p:pull/>
  </p:transition>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2A08BEB5-75D2-4FEA-BE75-FD8DFC23DC67}"/>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kern="1200" dirty="0">
                <a:solidFill>
                  <a:schemeClr val="tx1">
                    <a:lumMod val="95000"/>
                    <a:lumOff val="5000"/>
                  </a:schemeClr>
                </a:solidFill>
                <a:latin typeface="+mj-lt"/>
                <a:ea typeface="+mn-ea"/>
                <a:cs typeface="+mn-cs"/>
              </a:rPr>
              <a:pPr>
                <a:spcAft>
                  <a:spcPts val="600"/>
                </a:spcAft>
              </a:pPr>
              <a:t>34</a:t>
            </a:fld>
            <a:endParaRPr lang="en-US" kern="1200" dirty="0">
              <a:solidFill>
                <a:schemeClr val="tx1">
                  <a:lumMod val="95000"/>
                  <a:lumOff val="5000"/>
                </a:schemeClr>
              </a:solidFill>
              <a:latin typeface="+mj-lt"/>
              <a:ea typeface="+mn-ea"/>
              <a:cs typeface="+mn-cs"/>
            </a:endParaRPr>
          </a:p>
        </p:txBody>
      </p:sp>
      <p:sp>
        <p:nvSpPr>
          <p:cNvPr id="6" name="Content Placeholder 5">
            <a:extLst>
              <a:ext uri="{FF2B5EF4-FFF2-40B4-BE49-F238E27FC236}">
                <a16:creationId xmlns:a16="http://schemas.microsoft.com/office/drawing/2014/main" id="{980220BE-809A-418F-B9E5-B583BC44850A}"/>
              </a:ext>
            </a:extLst>
          </p:cNvPr>
          <p:cNvSpPr>
            <a:spLocks noGrp="1"/>
          </p:cNvSpPr>
          <p:nvPr>
            <p:ph idx="1"/>
          </p:nvPr>
        </p:nvSpPr>
        <p:spPr>
          <a:xfrm>
            <a:off x="4754880" y="804332"/>
            <a:ext cx="7437120" cy="5666371"/>
          </a:xfrm>
        </p:spPr>
        <p:txBody>
          <a:bodyPr vert="horz" lIns="45720" tIns="45720" rIns="45720" bIns="45720" rtlCol="0" anchor="ctr">
            <a:normAutofit/>
          </a:bodyPr>
          <a:lstStyle/>
          <a:p>
            <a:r>
              <a:rPr lang="en-US" sz="1800" b="1" dirty="0">
                <a:latin typeface="Arial" panose="020B0604020202020204" pitchFamily="34" charset="0"/>
                <a:cs typeface="Arial" panose="020B0604020202020204" pitchFamily="34" charset="0"/>
              </a:rPr>
              <a:t>FAMILIES CCS CHECKLIST – </a:t>
            </a:r>
            <a:r>
              <a:rPr lang="en-US" sz="1800" b="1" dirty="0">
                <a:solidFill>
                  <a:schemeClr val="accent2"/>
                </a:solidFill>
                <a:latin typeface="Arial" panose="020B0604020202020204" pitchFamily="34" charset="0"/>
                <a:cs typeface="Arial" panose="020B0604020202020204" pitchFamily="34" charset="0"/>
                <a:hlinkClick r:id="rId2" action="ppaction://hlinkfile"/>
              </a:rPr>
              <a:t>www. bit.ly/</a:t>
            </a:r>
            <a:r>
              <a:rPr lang="en-US" sz="1800" b="1" dirty="0" err="1">
                <a:solidFill>
                  <a:schemeClr val="accent2"/>
                </a:solidFill>
                <a:latin typeface="Arial" panose="020B0604020202020204" pitchFamily="34" charset="0"/>
                <a:cs typeface="Arial" panose="020B0604020202020204" pitchFamily="34" charset="0"/>
                <a:hlinkClick r:id="rId2" action="ppaction://hlinkfile"/>
              </a:rPr>
              <a:t>CCSFamiliesChecklist</a:t>
            </a:r>
            <a:r>
              <a:rPr lang="en-US" sz="1800" b="1" dirty="0">
                <a:solidFill>
                  <a:schemeClr val="accent2"/>
                </a:solidFill>
                <a:latin typeface="Arial" panose="020B0604020202020204" pitchFamily="34" charset="0"/>
                <a:cs typeface="Arial" panose="020B0604020202020204" pitchFamily="34" charset="0"/>
                <a:hlinkClick r:id="rId2" action="ppaction://hlinkfile"/>
              </a:rPr>
              <a:t>      </a:t>
            </a:r>
            <a:endParaRPr lang="en-US" sz="1800" b="1" dirty="0">
              <a:solidFill>
                <a:schemeClr val="accent2"/>
              </a:solidFill>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This is a thorough, simply worded checklist that walks you through how to sign up for the new Child Care Subsidy (provided by the Australian Childcare Alliance).</a:t>
            </a:r>
          </a:p>
          <a:p>
            <a:endParaRPr lang="en-US" sz="1500" b="1" dirty="0">
              <a:latin typeface="Arial" panose="020B0604020202020204" pitchFamily="34" charset="0"/>
              <a:cs typeface="Arial" panose="020B0604020202020204" pitchFamily="34" charset="0"/>
            </a:endParaRPr>
          </a:p>
          <a:p>
            <a:r>
              <a:rPr lang="en-US" sz="1800" b="1" dirty="0">
                <a:latin typeface="Arial" panose="020B0604020202020204" pitchFamily="34" charset="0"/>
                <a:cs typeface="Arial" panose="020B0604020202020204" pitchFamily="34" charset="0"/>
              </a:rPr>
              <a:t>Department of Education - </a:t>
            </a:r>
            <a:r>
              <a:rPr lang="en-US" sz="1800" b="1" dirty="0">
                <a:solidFill>
                  <a:schemeClr val="accent2"/>
                </a:solidFill>
                <a:latin typeface="Arial" panose="020B0604020202020204" pitchFamily="34" charset="0"/>
                <a:cs typeface="Arial" panose="020B0604020202020204" pitchFamily="34" charset="0"/>
                <a:hlinkClick r:id="rId3"/>
              </a:rPr>
              <a:t>www.education.gov.au/ChildCarePackage</a:t>
            </a:r>
            <a:endParaRPr lang="en-US" sz="1800" b="1" dirty="0">
              <a:solidFill>
                <a:schemeClr val="accent2"/>
              </a:solidFill>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Tel - 1300 566 046</a:t>
            </a:r>
          </a:p>
          <a:p>
            <a:endParaRPr lang="en-US" sz="1800" dirty="0">
              <a:latin typeface="Arial" panose="020B0604020202020204" pitchFamily="34" charset="0"/>
              <a:cs typeface="Arial" panose="020B0604020202020204" pitchFamily="34" charset="0"/>
            </a:endParaRPr>
          </a:p>
          <a:p>
            <a:r>
              <a:rPr lang="en-US" sz="1800" b="1" dirty="0">
                <a:latin typeface="Arial" panose="020B0604020202020204" pitchFamily="34" charset="0"/>
                <a:cs typeface="Arial" panose="020B0604020202020204" pitchFamily="34" charset="0"/>
              </a:rPr>
              <a:t>Department of Health and Human Services</a:t>
            </a:r>
          </a:p>
          <a:p>
            <a:r>
              <a:rPr lang="en-US" sz="1800" b="1" dirty="0">
                <a:latin typeface="Arial" panose="020B0604020202020204" pitchFamily="34" charset="0"/>
                <a:cs typeface="Arial" panose="020B0604020202020204" pitchFamily="34" charset="0"/>
                <a:hlinkClick r:id="rId4"/>
              </a:rPr>
              <a:t>www.humanservices.gov.au/individuals/services/centrelink/child-care-subsidy</a:t>
            </a:r>
            <a:endParaRPr lang="en-US" sz="1800" b="1"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Tel - 136 150</a:t>
            </a:r>
          </a:p>
          <a:p>
            <a:r>
              <a:rPr lang="en-US" sz="1800" dirty="0">
                <a:latin typeface="Arial" panose="020B0604020202020204" pitchFamily="34" charset="0"/>
                <a:cs typeface="Arial" panose="020B0604020202020204" pitchFamily="34" charset="0"/>
              </a:rPr>
              <a:t>Online enquiry form: https://www.humanservices.gov.au/individuals/contact-us/message-child-support</a:t>
            </a:r>
          </a:p>
        </p:txBody>
      </p:sp>
      <p:sp>
        <p:nvSpPr>
          <p:cNvPr id="8" name="Title 1">
            <a:extLst>
              <a:ext uri="{FF2B5EF4-FFF2-40B4-BE49-F238E27FC236}">
                <a16:creationId xmlns:a16="http://schemas.microsoft.com/office/drawing/2014/main" id="{B216D009-C371-475F-9719-F3AF6A6BB894}"/>
              </a:ext>
            </a:extLst>
          </p:cNvPr>
          <p:cNvSpPr txBox="1">
            <a:spLocks/>
          </p:cNvSpPr>
          <p:nvPr/>
        </p:nvSpPr>
        <p:spPr>
          <a:xfrm>
            <a:off x="190832" y="640080"/>
            <a:ext cx="4293704" cy="3034857"/>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br>
              <a:rPr lang="en-AU" sz="3600" dirty="0">
                <a:solidFill>
                  <a:srgbClr val="FFFFFF"/>
                </a:solidFill>
                <a:latin typeface="Calibri" panose="020F0502020204030204" pitchFamily="34" charset="0"/>
                <a:cs typeface="Calibri" panose="020F0502020204030204" pitchFamily="34" charset="0"/>
              </a:rPr>
            </a:br>
            <a:r>
              <a:rPr lang="en-AU" sz="4800" dirty="0">
                <a:solidFill>
                  <a:srgbClr val="FFFFFF"/>
                </a:solidFill>
                <a:latin typeface="Calibri" panose="020F0502020204030204" pitchFamily="34" charset="0"/>
                <a:cs typeface="Calibri" panose="020F0502020204030204" pitchFamily="34" charset="0"/>
              </a:rPr>
              <a:t>MORE INFORMATION</a:t>
            </a:r>
            <a:endParaRPr lang="en-AU" sz="3600" dirty="0">
              <a:solidFill>
                <a:srgbClr val="FFFF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07981950"/>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EE477773-8C90-439F-BD11-865F6C3D6F13}"/>
              </a:ext>
            </a:extLst>
          </p:cNvPr>
          <p:cNvPicPr>
            <a:picLocks noChangeAspect="1"/>
          </p:cNvPicPr>
          <p:nvPr/>
        </p:nvPicPr>
        <p:blipFill>
          <a:blip r:embed="rId2"/>
          <a:stretch>
            <a:fillRect/>
          </a:stretch>
        </p:blipFill>
        <p:spPr>
          <a:xfrm>
            <a:off x="846667" y="804333"/>
            <a:ext cx="10498662"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4</a:t>
            </a:fld>
            <a:endParaRPr lang="en-US"/>
          </a:p>
        </p:txBody>
      </p:sp>
      <p:sp>
        <p:nvSpPr>
          <p:cNvPr id="3" name="TextBox 2">
            <a:extLst>
              <a:ext uri="{FF2B5EF4-FFF2-40B4-BE49-F238E27FC236}">
                <a16:creationId xmlns:a16="http://schemas.microsoft.com/office/drawing/2014/main" id="{46FFCA69-DD35-41BA-A338-C49A7F47B10C}"/>
              </a:ext>
            </a:extLst>
          </p:cNvPr>
          <p:cNvSpPr txBox="1"/>
          <p:nvPr/>
        </p:nvSpPr>
        <p:spPr>
          <a:xfrm>
            <a:off x="1399430" y="5487767"/>
            <a:ext cx="9819035" cy="646331"/>
          </a:xfrm>
          <a:prstGeom prst="rect">
            <a:avLst/>
          </a:prstGeom>
          <a:noFill/>
        </p:spPr>
        <p:txBody>
          <a:bodyPr wrap="none" rtlCol="0">
            <a:spAutoFit/>
          </a:bodyPr>
          <a:lstStyle/>
          <a:p>
            <a:r>
              <a:rPr lang="en-AU" dirty="0">
                <a:solidFill>
                  <a:schemeClr val="accent2"/>
                </a:solidFill>
              </a:rPr>
              <a:t>NEW FAMILIES: You will need to create a Centrelink online account, and create a MyGov online account. </a:t>
            </a:r>
            <a:br>
              <a:rPr lang="en-AU" dirty="0">
                <a:solidFill>
                  <a:schemeClr val="accent2"/>
                </a:solidFill>
              </a:rPr>
            </a:br>
            <a:r>
              <a:rPr lang="en-AU" dirty="0">
                <a:solidFill>
                  <a:schemeClr val="accent2"/>
                </a:solidFill>
              </a:rPr>
              <a:t>Read ACA’s guidance at </a:t>
            </a:r>
            <a:r>
              <a:rPr lang="en-AU" dirty="0">
                <a:solidFill>
                  <a:schemeClr val="accent2"/>
                </a:solidFill>
                <a:hlinkClick r:id="rId3"/>
              </a:rPr>
              <a:t>www.bit.ly/CCSNewFamilies</a:t>
            </a:r>
            <a:r>
              <a:rPr lang="en-AU" dirty="0">
                <a:solidFill>
                  <a:schemeClr val="accent2"/>
                </a:solidFill>
              </a:rPr>
              <a:t> to find out how. </a:t>
            </a:r>
          </a:p>
        </p:txBody>
      </p:sp>
    </p:spTree>
    <p:extLst>
      <p:ext uri="{BB962C8B-B14F-4D97-AF65-F5344CB8AC3E}">
        <p14:creationId xmlns:p14="http://schemas.microsoft.com/office/powerpoint/2010/main" val="2634155640"/>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0079DB71-B024-4FB3-A2C4-65F28530AEB2}"/>
              </a:ext>
            </a:extLst>
          </p:cNvPr>
          <p:cNvPicPr>
            <a:picLocks noChangeAspect="1"/>
          </p:cNvPicPr>
          <p:nvPr/>
        </p:nvPicPr>
        <p:blipFill>
          <a:blip r:embed="rId2"/>
          <a:stretch>
            <a:fillRect/>
          </a:stretch>
        </p:blipFill>
        <p:spPr>
          <a:xfrm>
            <a:off x="1647413" y="804333"/>
            <a:ext cx="8897170"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5</a:t>
            </a:fld>
            <a:endParaRPr lang="en-US"/>
          </a:p>
        </p:txBody>
      </p:sp>
    </p:spTree>
    <p:extLst>
      <p:ext uri="{BB962C8B-B14F-4D97-AF65-F5344CB8AC3E}">
        <p14:creationId xmlns:p14="http://schemas.microsoft.com/office/powerpoint/2010/main" val="3107339931"/>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22D67696-548F-46FC-B7AC-4D3A511D1CF7}"/>
              </a:ext>
            </a:extLst>
          </p:cNvPr>
          <p:cNvPicPr>
            <a:picLocks noChangeAspect="1"/>
          </p:cNvPicPr>
          <p:nvPr/>
        </p:nvPicPr>
        <p:blipFill>
          <a:blip r:embed="rId2"/>
          <a:stretch>
            <a:fillRect/>
          </a:stretch>
        </p:blipFill>
        <p:spPr>
          <a:xfrm>
            <a:off x="1684795" y="804333"/>
            <a:ext cx="8822407"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6</a:t>
            </a:fld>
            <a:endParaRPr lang="en-US"/>
          </a:p>
        </p:txBody>
      </p:sp>
    </p:spTree>
    <p:extLst>
      <p:ext uri="{BB962C8B-B14F-4D97-AF65-F5344CB8AC3E}">
        <p14:creationId xmlns:p14="http://schemas.microsoft.com/office/powerpoint/2010/main" val="1294862731"/>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1EA1293E-8BFE-4154-9DF0-209E7997E073}"/>
              </a:ext>
            </a:extLst>
          </p:cNvPr>
          <p:cNvPicPr>
            <a:picLocks noChangeAspect="1"/>
          </p:cNvPicPr>
          <p:nvPr/>
        </p:nvPicPr>
        <p:blipFill>
          <a:blip r:embed="rId2"/>
          <a:stretch>
            <a:fillRect/>
          </a:stretch>
        </p:blipFill>
        <p:spPr>
          <a:xfrm>
            <a:off x="2437929" y="804333"/>
            <a:ext cx="7316139"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7</a:t>
            </a:fld>
            <a:endParaRPr lang="en-US"/>
          </a:p>
        </p:txBody>
      </p:sp>
    </p:spTree>
    <p:extLst>
      <p:ext uri="{BB962C8B-B14F-4D97-AF65-F5344CB8AC3E}">
        <p14:creationId xmlns:p14="http://schemas.microsoft.com/office/powerpoint/2010/main" val="1495250898"/>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464F3BC3-B178-4D78-972D-D0C93EA65E8F}"/>
              </a:ext>
            </a:extLst>
          </p:cNvPr>
          <p:cNvPicPr>
            <a:picLocks noChangeAspect="1"/>
          </p:cNvPicPr>
          <p:nvPr/>
        </p:nvPicPr>
        <p:blipFill>
          <a:blip r:embed="rId2"/>
          <a:stretch>
            <a:fillRect/>
          </a:stretch>
        </p:blipFill>
        <p:spPr>
          <a:xfrm>
            <a:off x="2104112" y="804333"/>
            <a:ext cx="7983772"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8</a:t>
            </a:fld>
            <a:endParaRPr lang="en-US"/>
          </a:p>
        </p:txBody>
      </p:sp>
    </p:spTree>
    <p:extLst>
      <p:ext uri="{BB962C8B-B14F-4D97-AF65-F5344CB8AC3E}">
        <p14:creationId xmlns:p14="http://schemas.microsoft.com/office/powerpoint/2010/main" val="2728472587"/>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CF3EC98A-64D2-473A-9169-AE7FEA800237}"/>
              </a:ext>
            </a:extLst>
          </p:cNvPr>
          <p:cNvPicPr>
            <a:picLocks noChangeAspect="1"/>
          </p:cNvPicPr>
          <p:nvPr/>
        </p:nvPicPr>
        <p:blipFill>
          <a:blip r:embed="rId2"/>
          <a:stretch>
            <a:fillRect/>
          </a:stretch>
        </p:blipFill>
        <p:spPr>
          <a:xfrm>
            <a:off x="1929863" y="804333"/>
            <a:ext cx="8332271" cy="5249331"/>
          </a:xfrm>
          <a:prstGeom prst="rect">
            <a:avLst/>
          </a:prstGeom>
        </p:spPr>
      </p:pic>
      <p:sp>
        <p:nvSpPr>
          <p:cNvPr id="4" name="Slide Number Placeholder 3">
            <a:extLst>
              <a:ext uri="{FF2B5EF4-FFF2-40B4-BE49-F238E27FC236}">
                <a16:creationId xmlns:a16="http://schemas.microsoft.com/office/drawing/2014/main" id="{0D4F94D2-20CA-4DB6-857C-F49510ADF85F}"/>
              </a:ext>
            </a:extLst>
          </p:cNvPr>
          <p:cNvSpPr>
            <a:spLocks noGrp="1"/>
          </p:cNvSpPr>
          <p:nvPr>
            <p:ph type="sldNum" sz="quarter" idx="12"/>
          </p:nvPr>
        </p:nvSpPr>
        <p:spPr>
          <a:xfrm>
            <a:off x="10837333" y="6470704"/>
            <a:ext cx="973667" cy="274320"/>
          </a:xfrm>
        </p:spPr>
        <p:txBody>
          <a:bodyPr vert="horz" lIns="91440" tIns="45720" rIns="91440" bIns="45720" rtlCol="0" anchor="ctr">
            <a:normAutofit/>
          </a:bodyPr>
          <a:lstStyle/>
          <a:p>
            <a:pPr>
              <a:spcAft>
                <a:spcPts val="600"/>
              </a:spcAft>
            </a:pPr>
            <a:fld id="{3C05B6ED-7C1A-4B96-BD28-C077F8E9D174}" type="slidenum">
              <a:rPr lang="en-US" smtClean="0"/>
              <a:pPr>
                <a:spcAft>
                  <a:spcPts val="600"/>
                </a:spcAft>
              </a:pPr>
              <a:t>9</a:t>
            </a:fld>
            <a:endParaRPr lang="en-US"/>
          </a:p>
        </p:txBody>
      </p:sp>
    </p:spTree>
    <p:extLst>
      <p:ext uri="{BB962C8B-B14F-4D97-AF65-F5344CB8AC3E}">
        <p14:creationId xmlns:p14="http://schemas.microsoft.com/office/powerpoint/2010/main" val="2163748529"/>
      </p:ext>
    </p:extLst>
  </p:cSld>
  <p:clrMapOvr>
    <a:masterClrMapping/>
  </p:clrMapOvr>
  <p:transition spd="med">
    <p:pull/>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2859</TotalTime>
  <Words>986</Words>
  <Application>Microsoft Office PowerPoint</Application>
  <PresentationFormat>Widescreen</PresentationFormat>
  <Paragraphs>128</Paragraphs>
  <Slides>34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Century Gothic</vt:lpstr>
      <vt:lpstr>Tw Cen MT</vt:lpstr>
      <vt:lpstr>Tw Cen MT Condensed</vt:lpstr>
      <vt:lpstr>Wingdings 3</vt:lpstr>
      <vt:lpstr>Integral</vt:lpstr>
      <vt:lpstr> nEW child  care subsidy:    GUIDANCE FOR FAMILIES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Impacts of the new child care subsidy</dc:title>
  <dc:creator>David Worland</dc:creator>
  <cp:lastModifiedBy>Celia Falkland</cp:lastModifiedBy>
  <cp:revision>92</cp:revision>
  <cp:lastPrinted>2017-12-18T23:27:23Z</cp:lastPrinted>
  <dcterms:created xsi:type="dcterms:W3CDTF">2017-12-18T04:08:38Z</dcterms:created>
  <dcterms:modified xsi:type="dcterms:W3CDTF">2018-06-14T02:09:10Z</dcterms:modified>
</cp:coreProperties>
</file>