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7" r:id="rId1"/>
  </p:sldMasterIdLst>
  <p:notesMasterIdLst>
    <p:notesMasterId r:id="rId24"/>
  </p:notesMasterIdLst>
  <p:sldIdLst>
    <p:sldId id="256" r:id="rId2"/>
    <p:sldId id="285" r:id="rId3"/>
    <p:sldId id="286" r:id="rId4"/>
    <p:sldId id="257" r:id="rId5"/>
    <p:sldId id="269" r:id="rId6"/>
    <p:sldId id="287" r:id="rId7"/>
    <p:sldId id="272" r:id="rId8"/>
    <p:sldId id="274" r:id="rId9"/>
    <p:sldId id="264" r:id="rId10"/>
    <p:sldId id="276" r:id="rId11"/>
    <p:sldId id="273" r:id="rId12"/>
    <p:sldId id="282" r:id="rId13"/>
    <p:sldId id="265" r:id="rId14"/>
    <p:sldId id="275" r:id="rId15"/>
    <p:sldId id="277" r:id="rId16"/>
    <p:sldId id="278" r:id="rId17"/>
    <p:sldId id="262" r:id="rId18"/>
    <p:sldId id="266" r:id="rId19"/>
    <p:sldId id="267" r:id="rId20"/>
    <p:sldId id="279" r:id="rId21"/>
    <p:sldId id="284" r:id="rId22"/>
    <p:sldId id="283" r:id="rId23"/>
  </p:sldIdLst>
  <p:sldSz cx="12192000" cy="6858000"/>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79" d="100"/>
          <a:sy n="79" d="100"/>
        </p:scale>
        <p:origin x="188" y="56"/>
      </p:cViewPr>
      <p:guideLst/>
    </p:cSldViewPr>
  </p:slideViewPr>
  <p:notesTextViewPr>
    <p:cViewPr>
      <p:scale>
        <a:sx n="1" d="1"/>
        <a:sy n="1" d="1"/>
      </p:scale>
      <p:origin x="0" y="0"/>
    </p:cViewPr>
  </p:notesTextViewPr>
  <p:sorterViewPr>
    <p:cViewPr>
      <p:scale>
        <a:sx n="50" d="100"/>
        <a:sy n="5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AU" dirty="0"/>
              <a:t>Example: Centre</a:t>
            </a:r>
            <a:r>
              <a:rPr lang="en-AU" baseline="0" dirty="0"/>
              <a:t> based long day care for a family earning $65,100 </a:t>
            </a:r>
          </a:p>
          <a:p>
            <a:pPr>
              <a:defRPr/>
            </a:pPr>
            <a:r>
              <a:rPr lang="en-AU" baseline="0" dirty="0"/>
              <a:t>Family activities meet activity test</a:t>
            </a:r>
          </a:p>
          <a:p>
            <a:pPr>
              <a:defRPr/>
            </a:pPr>
            <a:r>
              <a:rPr lang="en-AU" baseline="0" dirty="0"/>
              <a:t>Child Care Subsidy percentage = 85%</a:t>
            </a:r>
            <a:endParaRPr lang="en-AU" dirty="0"/>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stacked"/>
        <c:varyColors val="0"/>
        <c:ser>
          <c:idx val="0"/>
          <c:order val="0"/>
          <c:tx>
            <c:strRef>
              <c:f>Sheet1!$B$1</c:f>
              <c:strCache>
                <c:ptCount val="1"/>
                <c:pt idx="0">
                  <c:v>Child Care Subsidy</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$10.00 per hour</c:v>
                </c:pt>
                <c:pt idx="1">
                  <c:v>$11.55 per hour</c:v>
                </c:pt>
                <c:pt idx="2">
                  <c:v>$13.50 per hour</c:v>
                </c:pt>
              </c:strCache>
            </c:strRef>
          </c:cat>
          <c:val>
            <c:numRef>
              <c:f>Sheet1!$B$2:$B$4</c:f>
              <c:numCache>
                <c:formatCode>"$"#,##0.00</c:formatCode>
                <c:ptCount val="3"/>
                <c:pt idx="0">
                  <c:v>8.5</c:v>
                </c:pt>
                <c:pt idx="1">
                  <c:v>9.8175000000000008</c:v>
                </c:pt>
                <c:pt idx="2">
                  <c:v>9.8175000000000008</c:v>
                </c:pt>
              </c:numCache>
            </c:numRef>
          </c:val>
          <c:extLst>
            <c:ext xmlns:c16="http://schemas.microsoft.com/office/drawing/2014/chart" uri="{C3380CC4-5D6E-409C-BE32-E72D297353CC}">
              <c16:uniqueId val="{00000000-D872-473F-A783-2403D9F4164B}"/>
            </c:ext>
          </c:extLst>
        </c:ser>
        <c:ser>
          <c:idx val="1"/>
          <c:order val="1"/>
          <c:tx>
            <c:strRef>
              <c:f>Sheet1!$C$1</c:f>
              <c:strCache>
                <c:ptCount val="1"/>
                <c:pt idx="0">
                  <c:v>Parent Contribution</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$10.00 per hour</c:v>
                </c:pt>
                <c:pt idx="1">
                  <c:v>$11.55 per hour</c:v>
                </c:pt>
                <c:pt idx="2">
                  <c:v>$13.50 per hour</c:v>
                </c:pt>
              </c:strCache>
            </c:strRef>
          </c:cat>
          <c:val>
            <c:numRef>
              <c:f>Sheet1!$C$2:$C$4</c:f>
              <c:numCache>
                <c:formatCode>"$"#,##0.00</c:formatCode>
                <c:ptCount val="3"/>
                <c:pt idx="0">
                  <c:v>1.5</c:v>
                </c:pt>
                <c:pt idx="1">
                  <c:v>1.7324999999999999</c:v>
                </c:pt>
                <c:pt idx="2">
                  <c:v>3.6824999999999992</c:v>
                </c:pt>
              </c:numCache>
            </c:numRef>
          </c:val>
          <c:extLst>
            <c:ext xmlns:c16="http://schemas.microsoft.com/office/drawing/2014/chart" uri="{C3380CC4-5D6E-409C-BE32-E72D297353CC}">
              <c16:uniqueId val="{00000001-D872-473F-A783-2403D9F4164B}"/>
            </c:ext>
          </c:extLst>
        </c:ser>
        <c:dLbls>
          <c:showLegendKey val="0"/>
          <c:showVal val="0"/>
          <c:showCatName val="0"/>
          <c:showSerName val="0"/>
          <c:showPercent val="0"/>
          <c:showBubbleSize val="0"/>
        </c:dLbls>
        <c:gapWidth val="150"/>
        <c:overlap val="100"/>
        <c:axId val="551996864"/>
        <c:axId val="551999816"/>
      </c:barChart>
      <c:catAx>
        <c:axId val="5519968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51999816"/>
        <c:crosses val="autoZero"/>
        <c:auto val="1"/>
        <c:lblAlgn val="ctr"/>
        <c:lblOffset val="100"/>
        <c:noMultiLvlLbl val="0"/>
      </c:catAx>
      <c:valAx>
        <c:axId val="551999816"/>
        <c:scaling>
          <c:orientation val="minMax"/>
          <c:max val="14"/>
        </c:scaling>
        <c:delete val="0"/>
        <c:axPos val="l"/>
        <c:majorGridlines>
          <c:spPr>
            <a:ln w="9525" cap="flat" cmpd="sng" algn="ctr">
              <a:solidFill>
                <a:schemeClr val="tx1">
                  <a:lumMod val="15000"/>
                  <a:lumOff val="85000"/>
                </a:schemeClr>
              </a:solidFill>
              <a:round/>
            </a:ln>
            <a:effectLst/>
          </c:spPr>
        </c:majorGridlines>
        <c:numFmt formatCode="&quot;$&quot;#,##0.0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5199686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FB5C14DE-C5C4-4361-A4E5-E6D23D3386A8}" type="datetimeFigureOut">
              <a:rPr lang="en-AU" smtClean="0"/>
              <a:t>13/02/2018</a:t>
            </a:fld>
            <a:endParaRPr lang="en-AU"/>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7FB8C839-1F67-4829-AA28-C63BAE01461A}" type="slidenum">
              <a:rPr lang="en-AU" smtClean="0"/>
              <a:t>‹#›</a:t>
            </a:fld>
            <a:endParaRPr lang="en-AU"/>
          </a:p>
        </p:txBody>
      </p:sp>
    </p:spTree>
    <p:extLst>
      <p:ext uri="{BB962C8B-B14F-4D97-AF65-F5344CB8AC3E}">
        <p14:creationId xmlns:p14="http://schemas.microsoft.com/office/powerpoint/2010/main" val="39498382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75889E7-1BF7-4410-B88D-9CE810EA7A83}" type="slidenum">
              <a:rPr kumimoji="0" lang="en-AU"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AU"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333898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75889E7-1BF7-4410-B88D-9CE810EA7A83}" type="slidenum">
              <a:rPr kumimoji="0" lang="en-AU"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AU"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8923805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75889E7-1BF7-4410-B88D-9CE810EA7A83}" type="slidenum">
              <a:rPr kumimoji="0" lang="en-AU"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AU"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367144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75889E7-1BF7-4410-B88D-9CE810EA7A83}" type="slidenum">
              <a:rPr kumimoji="0" lang="en-AU"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AU"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720844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75889E7-1BF7-4410-B88D-9CE810EA7A83}" type="slidenum">
              <a:rPr kumimoji="0" lang="en-AU"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AU"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594205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4538"/>
            <a:ext cx="6616700" cy="3722687"/>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AU" sz="11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2154D16-8426-4DCD-BE77-43164B078FB0}" type="slidenum">
              <a:rPr lang="en-AU" smtClean="0"/>
              <a:t>7</a:t>
            </a:fld>
            <a:endParaRPr lang="en-AU" dirty="0"/>
          </a:p>
        </p:txBody>
      </p:sp>
    </p:spTree>
    <p:extLst>
      <p:ext uri="{BB962C8B-B14F-4D97-AF65-F5344CB8AC3E}">
        <p14:creationId xmlns:p14="http://schemas.microsoft.com/office/powerpoint/2010/main" val="8164535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75889E7-1BF7-4410-B88D-9CE810EA7A83}" type="slidenum">
              <a:rPr kumimoji="0" lang="en-AU"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AU"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887792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75889E7-1BF7-4410-B88D-9CE810EA7A83}" type="slidenum">
              <a:rPr kumimoji="0" lang="en-AU"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AU"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209872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4538"/>
            <a:ext cx="6616700" cy="3722687"/>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AU" sz="11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2154D16-8426-4DCD-BE77-43164B078FB0}" type="slidenum">
              <a:rPr kumimoji="0" lang="en-AU"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11</a:t>
            </a:fld>
            <a:endParaRPr kumimoji="0" lang="en-AU"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229591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75889E7-1BF7-4410-B88D-9CE810EA7A83}" type="slidenum">
              <a:rPr kumimoji="0" lang="en-AU"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AU"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446459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75889E7-1BF7-4410-B88D-9CE810EA7A83}" type="slidenum">
              <a:rPr kumimoji="0" lang="en-AU"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AU"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106332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75889E7-1BF7-4410-B88D-9CE810EA7A83}" type="slidenum">
              <a:rPr kumimoji="0" lang="en-AU"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AU"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02155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ectangle 9"/>
          <p:cNvSpPr/>
          <p:nvPr/>
        </p:nvSpPr>
        <p:spPr>
          <a:xfrm>
            <a:off x="0" y="0"/>
            <a:ext cx="12192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en-US"/>
              <a:t>Click to edit Master title style</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lgn="l">
              <a:defRPr/>
            </a:lvl1pPr>
          </a:lstStyle>
          <a:p>
            <a:fld id="{E3274DC3-B6C5-4F90-9DA8-E8606818D947}" type="datetime1">
              <a:rPr lang="en-AU" smtClean="0"/>
              <a:t>13/02/2018</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3C05B6ED-7C1A-4B96-BD28-C077F8E9D174}" type="slidenum">
              <a:rPr lang="en-AU" smtClean="0"/>
              <a:t>‹#›</a:t>
            </a:fld>
            <a:endParaRPr lang="en-AU"/>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794056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9B1B5CF-80E2-4768-AECA-564A5959EDD4}" type="datetime1">
              <a:rPr lang="en-AU" smtClean="0"/>
              <a:t>13/02/2018</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3C05B6ED-7C1A-4B96-BD28-C077F8E9D174}" type="slidenum">
              <a:rPr lang="en-AU" smtClean="0"/>
              <a:t>‹#›</a:t>
            </a:fld>
            <a:endParaRPr lang="en-AU"/>
          </a:p>
        </p:txBody>
      </p:sp>
    </p:spTree>
    <p:extLst>
      <p:ext uri="{BB962C8B-B14F-4D97-AF65-F5344CB8AC3E}">
        <p14:creationId xmlns:p14="http://schemas.microsoft.com/office/powerpoint/2010/main" val="40637877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762000"/>
            <a:ext cx="2628900" cy="5410200"/>
          </a:xfrm>
        </p:spPr>
        <p:txBody>
          <a:bodyPr vert="eaVert" lIns="45720" tIns="91440" rIns="45720" bIns="91440"/>
          <a:lstStyle/>
          <a:p>
            <a:r>
              <a:rPr lang="en-US"/>
              <a:t>Click to edit Master title style</a:t>
            </a:r>
            <a:endParaRPr lang="en-US" dirty="0"/>
          </a:p>
        </p:txBody>
      </p:sp>
      <p:sp>
        <p:nvSpPr>
          <p:cNvPr id="3" name="Vertical Text Placeholder 2"/>
          <p:cNvSpPr>
            <a:spLocks noGrp="1"/>
          </p:cNvSpPr>
          <p:nvPr>
            <p:ph type="body" orient="vert" idx="1"/>
          </p:nvPr>
        </p:nvSpPr>
        <p:spPr>
          <a:xfrm>
            <a:off x="990601" y="762000"/>
            <a:ext cx="7581900" cy="541020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1EBD2DA-E244-4EF8-96BB-0F754AE7A060}" type="datetime1">
              <a:rPr lang="en-AU" smtClean="0"/>
              <a:t>13/02/2018</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3C05B6ED-7C1A-4B96-BD28-C077F8E9D174}" type="slidenum">
              <a:rPr lang="en-AU" smtClean="0"/>
              <a:t>‹#›</a:t>
            </a:fld>
            <a:endParaRPr lang="en-AU"/>
          </a:p>
        </p:txBody>
      </p:sp>
      <p:cxnSp>
        <p:nvCxnSpPr>
          <p:cNvPr id="7" name="Straight Connector 6"/>
          <p:cNvCxnSpPr/>
          <p:nvPr/>
        </p:nvCxnSpPr>
        <p:spPr>
          <a:xfrm rot="5400000" flipV="1">
            <a:off x="10058400" y="59263"/>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642141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ext and Chart">
    <p:spTree>
      <p:nvGrpSpPr>
        <p:cNvPr id="1" name=""/>
        <p:cNvGrpSpPr/>
        <p:nvPr/>
      </p:nvGrpSpPr>
      <p:grpSpPr>
        <a:xfrm>
          <a:off x="0" y="0"/>
          <a:ext cx="0" cy="0"/>
          <a:chOff x="0" y="0"/>
          <a:chExt cx="0" cy="0"/>
        </a:xfrm>
      </p:grpSpPr>
      <p:sp>
        <p:nvSpPr>
          <p:cNvPr id="2" name="Title 1"/>
          <p:cNvSpPr>
            <a:spLocks noGrp="1"/>
          </p:cNvSpPr>
          <p:nvPr>
            <p:ph type="title"/>
          </p:nvPr>
        </p:nvSpPr>
        <p:spPr>
          <a:xfrm>
            <a:off x="781235" y="472166"/>
            <a:ext cx="10629531" cy="1012620"/>
          </a:xfrm>
        </p:spPr>
        <p:txBody>
          <a:bodyPr/>
          <a:lstStyle/>
          <a:p>
            <a:r>
              <a:rPr lang="en-US"/>
              <a:t>Click to edit Master title style</a:t>
            </a:r>
            <a:endParaRPr lang="en-AU"/>
          </a:p>
        </p:txBody>
      </p:sp>
      <p:sp>
        <p:nvSpPr>
          <p:cNvPr id="3" name="Content Placeholder 2"/>
          <p:cNvSpPr>
            <a:spLocks noGrp="1"/>
          </p:cNvSpPr>
          <p:nvPr>
            <p:ph idx="1"/>
          </p:nvPr>
        </p:nvSpPr>
        <p:spPr>
          <a:xfrm>
            <a:off x="781235" y="1529177"/>
            <a:ext cx="5986840" cy="452596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4" name="Date Placeholder 3"/>
          <p:cNvSpPr>
            <a:spLocks noGrp="1"/>
          </p:cNvSpPr>
          <p:nvPr>
            <p:ph type="dt" sz="half" idx="10"/>
          </p:nvPr>
        </p:nvSpPr>
        <p:spPr/>
        <p:txBody>
          <a:bodyPr/>
          <a:lstStyle/>
          <a:p>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a:xfrm>
            <a:off x="10904435" y="6391881"/>
            <a:ext cx="730883" cy="365125"/>
          </a:xfrm>
        </p:spPr>
        <p:txBody>
          <a:bodyPr/>
          <a:lstStyle/>
          <a:p>
            <a:fld id="{EF10AA22-7383-4F49-87C9-FE0A84CB7966}" type="slidenum">
              <a:rPr lang="en-AU" smtClean="0"/>
              <a:t>‹#›</a:t>
            </a:fld>
            <a:endParaRPr lang="en-AU" dirty="0"/>
          </a:p>
        </p:txBody>
      </p:sp>
      <p:sp>
        <p:nvSpPr>
          <p:cNvPr id="8" name="Content Placeholder 2"/>
          <p:cNvSpPr>
            <a:spLocks noGrp="1"/>
          </p:cNvSpPr>
          <p:nvPr>
            <p:ph idx="13" hasCustomPrompt="1"/>
          </p:nvPr>
        </p:nvSpPr>
        <p:spPr>
          <a:xfrm>
            <a:off x="7570765" y="2060848"/>
            <a:ext cx="3840000" cy="2708328"/>
          </a:xfrm>
          <a:solidFill>
            <a:srgbClr val="B1E4E3"/>
          </a:solidFill>
        </p:spPr>
        <p:txBody>
          <a:bodyPr/>
          <a:lstStyle>
            <a:lvl1pPr>
              <a:lnSpc>
                <a:spcPct val="100000"/>
              </a:lnSpc>
              <a:defRPr sz="1600" baseline="0">
                <a:latin typeface="+mj-lt"/>
              </a:defRPr>
            </a:lvl1pPr>
            <a:lvl2pPr>
              <a:lnSpc>
                <a:spcPct val="100000"/>
              </a:lnSpc>
              <a:defRPr sz="1600">
                <a:latin typeface="+mj-lt"/>
              </a:defRPr>
            </a:lvl2pPr>
            <a:lvl3pPr>
              <a:lnSpc>
                <a:spcPct val="100000"/>
              </a:lnSpc>
              <a:defRPr sz="1600">
                <a:latin typeface="+mj-lt"/>
              </a:defRPr>
            </a:lvl3pPr>
            <a:lvl4pPr>
              <a:lnSpc>
                <a:spcPct val="100000"/>
              </a:lnSpc>
              <a:defRPr sz="1600">
                <a:latin typeface="+mj-lt"/>
              </a:defRPr>
            </a:lvl4pPr>
            <a:lvl5pPr>
              <a:lnSpc>
                <a:spcPct val="100000"/>
              </a:lnSpc>
              <a:defRPr sz="1600">
                <a:latin typeface="+mj-lt"/>
              </a:defRPr>
            </a:lvl5pPr>
          </a:lstStyle>
          <a:p>
            <a:pPr lvl="0"/>
            <a:r>
              <a:rPr lang="en-US" dirty="0"/>
              <a:t>Click icon to add chart, table or diagram</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
        <p:nvSpPr>
          <p:cNvPr id="9" name="Text Placeholder 2"/>
          <p:cNvSpPr>
            <a:spLocks noGrp="1"/>
          </p:cNvSpPr>
          <p:nvPr>
            <p:ph type="body" idx="14" hasCustomPrompt="1"/>
          </p:nvPr>
        </p:nvSpPr>
        <p:spPr>
          <a:xfrm>
            <a:off x="7570765" y="1529196"/>
            <a:ext cx="3840000" cy="477175"/>
          </a:xfrm>
        </p:spPr>
        <p:txBody>
          <a:bodyPr tIns="36000" anchor="t" anchorCtr="0"/>
          <a:lstStyle>
            <a:lvl1pPr marL="0" indent="0">
              <a:lnSpc>
                <a:spcPct val="90000"/>
              </a:lnSpc>
              <a:spcBef>
                <a:spcPts val="0"/>
              </a:spcBef>
              <a:buNone/>
              <a:defRPr sz="1600" b="1">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add chart title</a:t>
            </a:r>
          </a:p>
        </p:txBody>
      </p:sp>
    </p:spTree>
    <p:extLst>
      <p:ext uri="{BB962C8B-B14F-4D97-AF65-F5344CB8AC3E}">
        <p14:creationId xmlns:p14="http://schemas.microsoft.com/office/powerpoint/2010/main" val="26456813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DF56B6F-08F9-40E1-ACA3-B687E6989E2E}" type="datetime1">
              <a:rPr lang="en-AU" smtClean="0"/>
              <a:t>13/02/2018</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3C05B6ED-7C1A-4B96-BD28-C077F8E9D174}" type="slidenum">
              <a:rPr lang="en-AU" smtClean="0"/>
              <a:t>‹#›</a:t>
            </a:fld>
            <a:endParaRPr lang="en-AU"/>
          </a:p>
        </p:txBody>
      </p:sp>
    </p:spTree>
    <p:extLst>
      <p:ext uri="{BB962C8B-B14F-4D97-AF65-F5344CB8AC3E}">
        <p14:creationId xmlns:p14="http://schemas.microsoft.com/office/powerpoint/2010/main" val="24759389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9" name="Rectangle 8"/>
          <p:cNvSpPr/>
          <p:nvPr/>
        </p:nvSpPr>
        <p:spPr>
          <a:xfrm>
            <a:off x="0" y="0"/>
            <a:ext cx="12192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en-US"/>
              <a:t>Click to edit Master title style</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2AEE2DB-74F8-4EA3-8E33-F3DD010154BD}" type="datetime1">
              <a:rPr lang="en-AU" smtClean="0"/>
              <a:t>13/02/2018</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3C05B6ED-7C1A-4B96-BD28-C077F8E9D174}" type="slidenum">
              <a:rPr lang="en-AU" smtClean="0"/>
              <a:t>‹#›</a:t>
            </a:fld>
            <a:endParaRPr lang="en-AU"/>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81959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24127" y="2286000"/>
            <a:ext cx="475488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DEDBA58-7317-4917-A700-B6E738A3941F}" type="datetime1">
              <a:rPr lang="en-AU" smtClean="0"/>
              <a:t>13/02/2018</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3C05B6ED-7C1A-4B96-BD28-C077F8E9D174}" type="slidenum">
              <a:rPr lang="en-AU" smtClean="0"/>
              <a:t>‹#›</a:t>
            </a:fld>
            <a:endParaRPr lang="en-AU"/>
          </a:p>
        </p:txBody>
      </p:sp>
    </p:spTree>
    <p:extLst>
      <p:ext uri="{BB962C8B-B14F-4D97-AF65-F5344CB8AC3E}">
        <p14:creationId xmlns:p14="http://schemas.microsoft.com/office/powerpoint/2010/main" val="15382669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24128" y="2967788"/>
            <a:ext cx="4754880" cy="33415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990888"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en-US"/>
              <a:t>Edit Master text styles</a:t>
            </a:r>
          </a:p>
        </p:txBody>
      </p:sp>
      <p:sp>
        <p:nvSpPr>
          <p:cNvPr id="6" name="Content Placeholder 5"/>
          <p:cNvSpPr>
            <a:spLocks noGrp="1"/>
          </p:cNvSpPr>
          <p:nvPr>
            <p:ph sz="quarter" idx="4"/>
          </p:nvPr>
        </p:nvSpPr>
        <p:spPr>
          <a:xfrm>
            <a:off x="5990888" y="2967788"/>
            <a:ext cx="4754880" cy="33415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89D524B-494F-4537-B664-D50005E29637}" type="datetime1">
              <a:rPr lang="en-AU" smtClean="0"/>
              <a:t>13/02/2018</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3C05B6ED-7C1A-4B96-BD28-C077F8E9D174}" type="slidenum">
              <a:rPr lang="en-AU" smtClean="0"/>
              <a:t>‹#›</a:t>
            </a:fld>
            <a:endParaRPr lang="en-AU"/>
          </a:p>
        </p:txBody>
      </p:sp>
    </p:spTree>
    <p:extLst>
      <p:ext uri="{BB962C8B-B14F-4D97-AF65-F5344CB8AC3E}">
        <p14:creationId xmlns:p14="http://schemas.microsoft.com/office/powerpoint/2010/main" val="15509980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2A8A813-89F6-431B-9A93-8671D3CB42AA}" type="datetime1">
              <a:rPr lang="en-AU" smtClean="0"/>
              <a:t>13/02/2018</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3C05B6ED-7C1A-4B96-BD28-C077F8E9D174}" type="slidenum">
              <a:rPr lang="en-AU" smtClean="0"/>
              <a:t>‹#›</a:t>
            </a:fld>
            <a:endParaRPr lang="en-AU"/>
          </a:p>
        </p:txBody>
      </p:sp>
    </p:spTree>
    <p:extLst>
      <p:ext uri="{BB962C8B-B14F-4D97-AF65-F5344CB8AC3E}">
        <p14:creationId xmlns:p14="http://schemas.microsoft.com/office/powerpoint/2010/main" val="10356253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992C378-1647-4AF6-A7C7-5A18C1AE5CE4}" type="datetime1">
              <a:rPr lang="en-AU" smtClean="0"/>
              <a:t>13/02/2018</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3C05B6ED-7C1A-4B96-BD28-C077F8E9D174}" type="slidenum">
              <a:rPr lang="en-AU" smtClean="0"/>
              <a:t>‹#›</a:t>
            </a:fld>
            <a:endParaRPr lang="en-AU"/>
          </a:p>
        </p:txBody>
      </p:sp>
    </p:spTree>
    <p:extLst>
      <p:ext uri="{BB962C8B-B14F-4D97-AF65-F5344CB8AC3E}">
        <p14:creationId xmlns:p14="http://schemas.microsoft.com/office/powerpoint/2010/main" val="18638046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en-US"/>
              <a:t>Click to edit Master title style</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885398F3-B126-4437-802A-313975CF0F52}" type="datetime1">
              <a:rPr lang="en-AU" smtClean="0"/>
              <a:t>13/02/2018</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3C05B6ED-7C1A-4B96-BD28-C077F8E9D174}" type="slidenum">
              <a:rPr lang="en-AU" smtClean="0"/>
              <a:t>‹#›</a:t>
            </a:fld>
            <a:endParaRPr lang="en-AU"/>
          </a:p>
        </p:txBody>
      </p:sp>
    </p:spTree>
    <p:extLst>
      <p:ext uri="{BB962C8B-B14F-4D97-AF65-F5344CB8AC3E}">
        <p14:creationId xmlns:p14="http://schemas.microsoft.com/office/powerpoint/2010/main" val="4116644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1"/>
            <a:ext cx="12188952" cy="4572000"/>
          </a:xfrm>
          <a:solidFill>
            <a:schemeClr val="accent1">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50595467-81D5-4343-9F61-FD4411CFA73E}" type="datetime1">
              <a:rPr lang="en-AU" smtClean="0"/>
              <a:t>13/02/2018</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3C05B6ED-7C1A-4B96-BD28-C077F8E9D174}" type="slidenum">
              <a:rPr lang="en-AU" smtClean="0"/>
              <a:t>‹#›</a:t>
            </a:fld>
            <a:endParaRPr lang="en-AU"/>
          </a:p>
        </p:txBody>
      </p:sp>
      <p:cxnSp>
        <p:nvCxnSpPr>
          <p:cNvPr id="8" name="Straight Connector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000809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024128" y="2286000"/>
            <a:ext cx="9720073" cy="4023360"/>
          </a:xfrm>
          <a:prstGeom prst="rect">
            <a:avLst/>
          </a:prstGeom>
        </p:spPr>
        <p:txBody>
          <a:bodyPr vert="horz" lIns="45720" tIns="45720" rIns="4572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24129" y="6470704"/>
            <a:ext cx="215414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5713CD10-43CE-4D52-98D9-81FDDA1703FE}" type="datetime1">
              <a:rPr lang="en-AU" smtClean="0"/>
              <a:t>13/02/2018</a:t>
            </a:fld>
            <a:endParaRPr lang="en-AU"/>
          </a:p>
        </p:txBody>
      </p:sp>
      <p:sp>
        <p:nvSpPr>
          <p:cNvPr id="5" name="Footer Placeholder 4"/>
          <p:cNvSpPr>
            <a:spLocks noGrp="1"/>
          </p:cNvSpPr>
          <p:nvPr>
            <p:ph type="ftr" sz="quarter" idx="3"/>
          </p:nvPr>
        </p:nvSpPr>
        <p:spPr>
          <a:xfrm>
            <a:off x="4842932" y="6470704"/>
            <a:ext cx="5901459"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en-AU"/>
          </a:p>
        </p:txBody>
      </p:sp>
      <p:sp>
        <p:nvSpPr>
          <p:cNvPr id="6" name="Slide Number Placeholder 5"/>
          <p:cNvSpPr>
            <a:spLocks noGrp="1"/>
          </p:cNvSpPr>
          <p:nvPr>
            <p:ph type="sldNum" sz="quarter" idx="4"/>
          </p:nvPr>
        </p:nvSpPr>
        <p:spPr>
          <a:xfrm>
            <a:off x="10837333" y="6470704"/>
            <a:ext cx="97366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3C05B6ED-7C1A-4B96-BD28-C077F8E9D174}" type="slidenum">
              <a:rPr lang="en-AU" smtClean="0"/>
              <a:t>‹#›</a:t>
            </a:fld>
            <a:endParaRPr lang="en-AU"/>
          </a:p>
        </p:txBody>
      </p:sp>
      <p:cxnSp>
        <p:nvCxnSpPr>
          <p:cNvPr id="7" name="Straight Connector 6"/>
          <p:cNvCxnSpPr/>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44229104"/>
      </p:ext>
    </p:extLst>
  </p:cSld>
  <p:clrMap bg1="lt1" tx1="dk1" bg2="lt2" tx2="dk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 id="2147483712" r:id="rId5"/>
    <p:sldLayoutId id="2147483713" r:id="rId6"/>
    <p:sldLayoutId id="2147483714" r:id="rId7"/>
    <p:sldLayoutId id="2147483715" r:id="rId8"/>
    <p:sldLayoutId id="2147483716" r:id="rId9"/>
    <p:sldLayoutId id="2147483717" r:id="rId10"/>
    <p:sldLayoutId id="2147483718" r:id="rId11"/>
    <p:sldLayoutId id="2147483719" r:id="rId12"/>
  </p:sldLayoutIdLst>
  <p:hf hdr="0" ftr="0" dt="0"/>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hyperlink" Target="https://www.education.gov.au/child-care-subsidy-activity-test"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www.education.gov.au/child-care-subsidy-activity-test"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www.bit.ly/CCSEstimator"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hyperlink" Target="https://www.education.gov.au/additional-child-care-subsidy" TargetMode="Externa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education.gov.au/inclusion-support-programme"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s://www.humanservices.gov.au/individuals/services/centrelink/child-care-subsidy" TargetMode="External"/><Relationship Id="rId2" Type="http://schemas.openxmlformats.org/officeDocument/2006/relationships/hyperlink" Target="https://www.education.gov.au/ChildCarePackage"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hyperlink" Target="mailto:nsw@childcarealliance.org.au" TargetMode="External"/><Relationship Id="rId3" Type="http://schemas.openxmlformats.org/officeDocument/2006/relationships/image" Target="../media/image13.png"/><Relationship Id="rId7" Type="http://schemas.openxmlformats.org/officeDocument/2006/relationships/hyperlink" Target="http://www.nsw.childcarealliance.org.au/" TargetMode="External"/><Relationship Id="rId2" Type="http://schemas.openxmlformats.org/officeDocument/2006/relationships/image" Target="../media/image12.jpg"/><Relationship Id="rId1" Type="http://schemas.openxmlformats.org/officeDocument/2006/relationships/slideLayout" Target="../slideLayouts/slideLayout2.xml"/><Relationship Id="rId6" Type="http://schemas.openxmlformats.org/officeDocument/2006/relationships/image" Target="../media/image16.png"/><Relationship Id="rId11" Type="http://schemas.openxmlformats.org/officeDocument/2006/relationships/hyperlink" Target="http://www.wa.childcarealliance.org.au/" TargetMode="External"/><Relationship Id="rId5" Type="http://schemas.openxmlformats.org/officeDocument/2006/relationships/image" Target="../media/image15.png"/><Relationship Id="rId10" Type="http://schemas.openxmlformats.org/officeDocument/2006/relationships/hyperlink" Target="http://www.vic.childcarealliance.org.au/" TargetMode="External"/><Relationship Id="rId4" Type="http://schemas.openxmlformats.org/officeDocument/2006/relationships/image" Target="../media/image14.png"/><Relationship Id="rId9" Type="http://schemas.openxmlformats.org/officeDocument/2006/relationships/hyperlink" Target="http://www.sa.childcarealliance.org.au/" TargetMode="External"/></Relationships>
</file>

<file path=ppt/slides/_rels/slide3.xml.rels><?xml version="1.0" encoding="UTF-8" standalone="yes"?>
<Relationships xmlns="http://schemas.openxmlformats.org/package/2006/relationships"><Relationship Id="rId8" Type="http://schemas.openxmlformats.org/officeDocument/2006/relationships/slide" Target="slide22.xml"/><Relationship Id="rId3" Type="http://schemas.openxmlformats.org/officeDocument/2006/relationships/slide" Target="slide6.xml"/><Relationship Id="rId7" Type="http://schemas.openxmlformats.org/officeDocument/2006/relationships/slide" Target="slide17.xml"/><Relationship Id="rId2" Type="http://schemas.openxmlformats.org/officeDocument/2006/relationships/slide" Target="slide4.xml"/><Relationship Id="rId1" Type="http://schemas.openxmlformats.org/officeDocument/2006/relationships/slideLayout" Target="../slideLayouts/slideLayout2.xml"/><Relationship Id="rId6" Type="http://schemas.openxmlformats.org/officeDocument/2006/relationships/slide" Target="slide10.xml"/><Relationship Id="rId5" Type="http://schemas.openxmlformats.org/officeDocument/2006/relationships/slide" Target="slide9.xml"/><Relationship Id="rId4" Type="http://schemas.openxmlformats.org/officeDocument/2006/relationships/slide" Target="slide7.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 name="Rectangle 19">
            <a:extLst>
              <a:ext uri="{FF2B5EF4-FFF2-40B4-BE49-F238E27FC236}">
                <a16:creationId xmlns:a16="http://schemas.microsoft.com/office/drawing/2014/main" id="{A4B51757-7607-4CEA-A0EE-3C5BDC2C1CFB}"/>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571998"/>
            <a:ext cx="12188952" cy="228554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6" name="Rectangle 21">
            <a:extLst>
              <a:ext uri="{FF2B5EF4-FFF2-40B4-BE49-F238E27FC236}">
                <a16:creationId xmlns:a16="http://schemas.microsoft.com/office/drawing/2014/main" id="{42DD0C21-8FEE-4C18-8789-CC8ABE206FE6}"/>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4572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9168327A-D6F5-4D30-B68F-B79A243CA0B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4276" y="1338015"/>
            <a:ext cx="10917644" cy="1910587"/>
          </a:xfrm>
          <a:prstGeom prst="rect">
            <a:avLst/>
          </a:prstGeom>
        </p:spPr>
      </p:pic>
      <p:cxnSp>
        <p:nvCxnSpPr>
          <p:cNvPr id="24" name="Straight Connector 23">
            <a:extLst>
              <a:ext uri="{FF2B5EF4-FFF2-40B4-BE49-F238E27FC236}">
                <a16:creationId xmlns:a16="http://schemas.microsoft.com/office/drawing/2014/main" id="{FEF39256-F095-41C8-8707-6C1A665E8F2F}"/>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8406507" y="5220212"/>
            <a:ext cx="0" cy="914400"/>
          </a:xfrm>
          <a:prstGeom prst="line">
            <a:avLst/>
          </a:prstGeom>
          <a:ln w="19050">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E2882E8D-382C-4294-B7E5-0E140103AAFC}"/>
              </a:ext>
            </a:extLst>
          </p:cNvPr>
          <p:cNvSpPr>
            <a:spLocks noGrp="1"/>
          </p:cNvSpPr>
          <p:nvPr>
            <p:ph type="ctrTitle"/>
          </p:nvPr>
        </p:nvSpPr>
        <p:spPr>
          <a:xfrm>
            <a:off x="457200" y="4960137"/>
            <a:ext cx="7772400" cy="1463040"/>
          </a:xfrm>
        </p:spPr>
        <p:txBody>
          <a:bodyPr>
            <a:normAutofit/>
          </a:bodyPr>
          <a:lstStyle/>
          <a:p>
            <a:r>
              <a:rPr lang="en-AU" dirty="0">
                <a:solidFill>
                  <a:srgbClr val="FFFFFF"/>
                </a:solidFill>
              </a:rPr>
              <a:t>Impacts of the new child care subsidy on FAMILIES</a:t>
            </a:r>
          </a:p>
        </p:txBody>
      </p:sp>
      <p:sp>
        <p:nvSpPr>
          <p:cNvPr id="3" name="Subtitle 2">
            <a:extLst>
              <a:ext uri="{FF2B5EF4-FFF2-40B4-BE49-F238E27FC236}">
                <a16:creationId xmlns:a16="http://schemas.microsoft.com/office/drawing/2014/main" id="{ADB36C82-3BFC-4C11-BA8C-CBFD739F8933}"/>
              </a:ext>
            </a:extLst>
          </p:cNvPr>
          <p:cNvSpPr>
            <a:spLocks noGrp="1"/>
          </p:cNvSpPr>
          <p:nvPr>
            <p:ph type="subTitle" idx="1"/>
          </p:nvPr>
        </p:nvSpPr>
        <p:spPr>
          <a:xfrm>
            <a:off x="8610600" y="4960137"/>
            <a:ext cx="3200400" cy="1463040"/>
          </a:xfrm>
        </p:spPr>
        <p:txBody>
          <a:bodyPr>
            <a:normAutofit/>
          </a:bodyPr>
          <a:lstStyle/>
          <a:p>
            <a:r>
              <a:rPr lang="en-AU" dirty="0">
                <a:solidFill>
                  <a:srgbClr val="FFFFFF"/>
                </a:solidFill>
              </a:rPr>
              <a:t>February 2018</a:t>
            </a:r>
          </a:p>
        </p:txBody>
      </p:sp>
      <p:sp>
        <p:nvSpPr>
          <p:cNvPr id="7" name="Slide Number Placeholder 6">
            <a:extLst>
              <a:ext uri="{FF2B5EF4-FFF2-40B4-BE49-F238E27FC236}">
                <a16:creationId xmlns:a16="http://schemas.microsoft.com/office/drawing/2014/main" id="{4ACE2495-8518-4B2C-99E9-7E2168771137}"/>
              </a:ext>
            </a:extLst>
          </p:cNvPr>
          <p:cNvSpPr>
            <a:spLocks noGrp="1"/>
          </p:cNvSpPr>
          <p:nvPr>
            <p:ph type="sldNum" sz="quarter" idx="12"/>
          </p:nvPr>
        </p:nvSpPr>
        <p:spPr/>
        <p:txBody>
          <a:bodyPr/>
          <a:lstStyle/>
          <a:p>
            <a:fld id="{3C05B6ED-7C1A-4B96-BD28-C077F8E9D174}" type="slidenum">
              <a:rPr lang="en-AU" smtClean="0"/>
              <a:t>1</a:t>
            </a:fld>
            <a:endParaRPr lang="en-AU"/>
          </a:p>
        </p:txBody>
      </p:sp>
    </p:spTree>
    <p:extLst>
      <p:ext uri="{BB962C8B-B14F-4D97-AF65-F5344CB8AC3E}">
        <p14:creationId xmlns:p14="http://schemas.microsoft.com/office/powerpoint/2010/main" val="23825507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 name="Rectangle 16">
            <a:extLst>
              <a:ext uri="{FF2B5EF4-FFF2-40B4-BE49-F238E27FC236}">
                <a16:creationId xmlns:a16="http://schemas.microsoft.com/office/drawing/2014/main" id="{27B7C6F6-4579-4D42-9857-ED1B2EE07B99}"/>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7547" y="4382347"/>
            <a:ext cx="5688020" cy="2153919"/>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18">
            <a:extLst>
              <a:ext uri="{FF2B5EF4-FFF2-40B4-BE49-F238E27FC236}">
                <a16:creationId xmlns:a16="http://schemas.microsoft.com/office/drawing/2014/main" id="{7E6D8249-E901-4E71-B15A-A7F5D7F7B0E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76434" y="321732"/>
            <a:ext cx="5693835" cy="6214534"/>
          </a:xfrm>
          <a:prstGeom prst="rect">
            <a:avLst/>
          </a:prstGeom>
          <a:solidFill>
            <a:srgbClr val="455F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descr="A picture containing boy, child, little, person&#10;&#10;Description generated with high confidence">
            <a:extLst>
              <a:ext uri="{FF2B5EF4-FFF2-40B4-BE49-F238E27FC236}">
                <a16:creationId xmlns:a16="http://schemas.microsoft.com/office/drawing/2014/main" id="{67E123BA-08B5-4A79-964D-20252EB1DB65}"/>
              </a:ext>
            </a:extLst>
          </p:cNvPr>
          <p:cNvPicPr>
            <a:picLocks noChangeAspect="1"/>
          </p:cNvPicPr>
          <p:nvPr/>
        </p:nvPicPr>
        <p:blipFill rotWithShape="1">
          <a:blip r:embed="rId2"/>
          <a:srcRect l="22291" r="17543" b="1"/>
          <a:stretch/>
        </p:blipFill>
        <p:spPr>
          <a:xfrm>
            <a:off x="327547" y="321733"/>
            <a:ext cx="5688020" cy="3899748"/>
          </a:xfrm>
          <a:prstGeom prst="rect">
            <a:avLst/>
          </a:prstGeom>
        </p:spPr>
      </p:pic>
      <p:sp>
        <p:nvSpPr>
          <p:cNvPr id="2" name="Title 1">
            <a:extLst>
              <a:ext uri="{FF2B5EF4-FFF2-40B4-BE49-F238E27FC236}">
                <a16:creationId xmlns:a16="http://schemas.microsoft.com/office/drawing/2014/main" id="{CF6C3A73-3779-4339-AA84-5F3EC41830DA}"/>
              </a:ext>
            </a:extLst>
          </p:cNvPr>
          <p:cNvSpPr>
            <a:spLocks noGrp="1"/>
          </p:cNvSpPr>
          <p:nvPr>
            <p:ph type="title"/>
          </p:nvPr>
        </p:nvSpPr>
        <p:spPr>
          <a:xfrm>
            <a:off x="573024" y="4608575"/>
            <a:ext cx="5242560" cy="1765715"/>
          </a:xfrm>
        </p:spPr>
        <p:txBody>
          <a:bodyPr>
            <a:normAutofit/>
          </a:bodyPr>
          <a:lstStyle/>
          <a:p>
            <a:pPr algn="r"/>
            <a:r>
              <a:rPr lang="en-AU" sz="4400" dirty="0">
                <a:solidFill>
                  <a:srgbClr val="FFFFFF"/>
                </a:solidFill>
              </a:rPr>
              <a:t>TYPE OF SERVICE impacts hourly rate</a:t>
            </a:r>
          </a:p>
        </p:txBody>
      </p:sp>
      <p:sp>
        <p:nvSpPr>
          <p:cNvPr id="5" name="Slide Number Placeholder 4">
            <a:extLst>
              <a:ext uri="{FF2B5EF4-FFF2-40B4-BE49-F238E27FC236}">
                <a16:creationId xmlns:a16="http://schemas.microsoft.com/office/drawing/2014/main" id="{6C4DC102-0A4D-4B67-B074-BABE9F436579}"/>
              </a:ext>
            </a:extLst>
          </p:cNvPr>
          <p:cNvSpPr>
            <a:spLocks noGrp="1"/>
          </p:cNvSpPr>
          <p:nvPr>
            <p:ph type="sldNum" sz="quarter" idx="12"/>
          </p:nvPr>
        </p:nvSpPr>
        <p:spPr>
          <a:xfrm>
            <a:off x="10837333" y="6535157"/>
            <a:ext cx="973667" cy="274320"/>
          </a:xfrm>
        </p:spPr>
        <p:txBody>
          <a:bodyPr>
            <a:noAutofit/>
          </a:bodyPr>
          <a:lstStyle/>
          <a:p>
            <a:pPr marL="0" marR="0" lvl="0" indent="0" defTabSz="457200" rtl="0" eaLnBrk="1" fontAlgn="auto" latinLnBrk="0" hangingPunct="1">
              <a:spcBef>
                <a:spcPts val="0"/>
              </a:spcBef>
              <a:spcAft>
                <a:spcPts val="600"/>
              </a:spcAft>
              <a:buClrTx/>
              <a:buSzTx/>
              <a:buFontTx/>
              <a:buNone/>
              <a:tabLst/>
              <a:defRPr/>
            </a:pPr>
            <a:fld id="{3C05B6ED-7C1A-4B96-BD28-C077F8E9D174}" type="slidenum">
              <a:rPr kumimoji="0" lang="en-AU" sz="1400" b="0" i="0" u="none" strike="noStrike" kern="1200" cap="none" spc="0" normalizeH="0" baseline="0" noProof="0" smtClean="0">
                <a:ln>
                  <a:noFill/>
                </a:ln>
                <a:effectLst/>
                <a:uLnTx/>
                <a:uFillTx/>
                <a:latin typeface="Tw Cen MT Condensed" panose="020B0606020104020203"/>
                <a:ea typeface="+mn-ea"/>
                <a:cs typeface="+mn-cs"/>
              </a:rPr>
              <a:pPr marL="0" marR="0" lvl="0" indent="0" defTabSz="457200" rtl="0" eaLnBrk="1" fontAlgn="auto" latinLnBrk="0" hangingPunct="1">
                <a:spcBef>
                  <a:spcPts val="0"/>
                </a:spcBef>
                <a:spcAft>
                  <a:spcPts val="600"/>
                </a:spcAft>
                <a:buClrTx/>
                <a:buSzTx/>
                <a:buFontTx/>
                <a:buNone/>
                <a:tabLst/>
                <a:defRPr/>
              </a:pPr>
              <a:t>10</a:t>
            </a:fld>
            <a:endParaRPr kumimoji="0" lang="en-AU" sz="1400" b="0" i="0" u="none" strike="noStrike" kern="1200" cap="none" spc="0" normalizeH="0" baseline="0" noProof="0">
              <a:ln>
                <a:noFill/>
              </a:ln>
              <a:effectLst/>
              <a:uLnTx/>
              <a:uFillTx/>
              <a:latin typeface="Tw Cen MT Condensed" panose="020B0606020104020203"/>
              <a:ea typeface="+mn-ea"/>
              <a:cs typeface="+mn-cs"/>
            </a:endParaRPr>
          </a:p>
        </p:txBody>
      </p:sp>
      <p:graphicFrame>
        <p:nvGraphicFramePr>
          <p:cNvPr id="16" name="Content Placeholder 13">
            <a:extLst>
              <a:ext uri="{FF2B5EF4-FFF2-40B4-BE49-F238E27FC236}">
                <a16:creationId xmlns:a16="http://schemas.microsoft.com/office/drawing/2014/main" id="{9D2B8D21-9CFF-4B5F-BB35-E49F42671DCA}"/>
              </a:ext>
            </a:extLst>
          </p:cNvPr>
          <p:cNvGraphicFramePr>
            <a:graphicFrameLocks/>
          </p:cNvGraphicFramePr>
          <p:nvPr>
            <p:extLst>
              <p:ext uri="{D42A27DB-BD31-4B8C-83A1-F6EECF244321}">
                <p14:modId xmlns:p14="http://schemas.microsoft.com/office/powerpoint/2010/main" val="3072357280"/>
              </p:ext>
            </p:extLst>
          </p:nvPr>
        </p:nvGraphicFramePr>
        <p:xfrm>
          <a:off x="6261044" y="4382347"/>
          <a:ext cx="5514976" cy="1584960"/>
        </p:xfrm>
        <a:graphic>
          <a:graphicData uri="http://schemas.openxmlformats.org/drawingml/2006/table">
            <a:tbl>
              <a:tblPr firstRow="1" bandRow="1"/>
              <a:tblGrid>
                <a:gridCol w="3076575">
                  <a:extLst>
                    <a:ext uri="{9D8B030D-6E8A-4147-A177-3AD203B41FA5}">
                      <a16:colId xmlns:a16="http://schemas.microsoft.com/office/drawing/2014/main" val="1204817515"/>
                    </a:ext>
                  </a:extLst>
                </a:gridCol>
                <a:gridCol w="2438401">
                  <a:extLst>
                    <a:ext uri="{9D8B030D-6E8A-4147-A177-3AD203B41FA5}">
                      <a16:colId xmlns:a16="http://schemas.microsoft.com/office/drawing/2014/main" val="191037004"/>
                    </a:ext>
                  </a:extLst>
                </a:gridCol>
              </a:tblGrid>
              <a:tr h="295275">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r>
                        <a:rPr lang="en-AU" sz="2000" dirty="0">
                          <a:latin typeface="+mn-lt"/>
                        </a:rPr>
                        <a:t>Service Type</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chemeClr val="accent5"/>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r>
                        <a:rPr lang="en-AU" sz="2000" dirty="0">
                          <a:latin typeface="+mn-lt"/>
                        </a:rPr>
                        <a:t>Max hourly fee cap</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chemeClr val="accent5"/>
                    </a:solidFill>
                  </a:tcPr>
                </a:tc>
                <a:extLst>
                  <a:ext uri="{0D108BD9-81ED-4DB2-BD59-A6C34878D82A}">
                    <a16:rowId xmlns:a16="http://schemas.microsoft.com/office/drawing/2014/main" val="4037563145"/>
                  </a:ext>
                </a:extLst>
              </a:tr>
              <a:tr h="29527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AU" sz="2000" dirty="0">
                          <a:latin typeface="+mn-lt"/>
                        </a:rPr>
                        <a:t>Centre based long day care</a:t>
                      </a: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chemeClr val="accent5">
                        <a:lumMod val="40000"/>
                        <a:lumOff val="60000"/>
                      </a:scheme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AU" sz="2000" dirty="0">
                          <a:latin typeface="+mn-lt"/>
                        </a:rPr>
                        <a:t>$11.55</a:t>
                      </a: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chemeClr val="accent5">
                        <a:lumMod val="40000"/>
                        <a:lumOff val="60000"/>
                      </a:schemeClr>
                    </a:solidFill>
                  </a:tcPr>
                </a:tc>
                <a:extLst>
                  <a:ext uri="{0D108BD9-81ED-4DB2-BD59-A6C34878D82A}">
                    <a16:rowId xmlns:a16="http://schemas.microsoft.com/office/drawing/2014/main" val="822665260"/>
                  </a:ext>
                </a:extLst>
              </a:tr>
              <a:tr h="29527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AU" sz="2000" dirty="0">
                          <a:latin typeface="+mn-lt"/>
                        </a:rPr>
                        <a:t>Family day care</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chemeClr val="accent5">
                        <a:lumMod val="20000"/>
                        <a:lumOff val="80000"/>
                      </a:scheme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AU" sz="2000" dirty="0">
                          <a:latin typeface="+mn-lt"/>
                        </a:rPr>
                        <a:t>$10.70</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chemeClr val="accent5">
                        <a:lumMod val="20000"/>
                        <a:lumOff val="80000"/>
                      </a:schemeClr>
                    </a:solidFill>
                  </a:tcPr>
                </a:tc>
                <a:extLst>
                  <a:ext uri="{0D108BD9-81ED-4DB2-BD59-A6C34878D82A}">
                    <a16:rowId xmlns:a16="http://schemas.microsoft.com/office/drawing/2014/main" val="1777873193"/>
                  </a:ext>
                </a:extLst>
              </a:tr>
              <a:tr h="29527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AU" sz="2000" dirty="0">
                          <a:latin typeface="+mn-lt"/>
                        </a:rPr>
                        <a:t>Outside school hours care</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chemeClr val="accent5">
                        <a:lumMod val="40000"/>
                        <a:lumOff val="60000"/>
                      </a:scheme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AU" sz="2000" dirty="0">
                          <a:latin typeface="+mn-lt"/>
                        </a:rPr>
                        <a:t>$10.10</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chemeClr val="accent5">
                        <a:lumMod val="40000"/>
                        <a:lumOff val="60000"/>
                      </a:schemeClr>
                    </a:solidFill>
                  </a:tcPr>
                </a:tc>
                <a:extLst>
                  <a:ext uri="{0D108BD9-81ED-4DB2-BD59-A6C34878D82A}">
                    <a16:rowId xmlns:a16="http://schemas.microsoft.com/office/drawing/2014/main" val="3406621954"/>
                  </a:ext>
                </a:extLst>
              </a:tr>
            </a:tbl>
          </a:graphicData>
        </a:graphic>
      </p:graphicFrame>
      <p:sp>
        <p:nvSpPr>
          <p:cNvPr id="11" name="Rectangle 10">
            <a:extLst>
              <a:ext uri="{FF2B5EF4-FFF2-40B4-BE49-F238E27FC236}">
                <a16:creationId xmlns:a16="http://schemas.microsoft.com/office/drawing/2014/main" id="{7A7301A3-FD01-43E3-B02D-282DA1E77B18}"/>
              </a:ext>
            </a:extLst>
          </p:cNvPr>
          <p:cNvSpPr/>
          <p:nvPr/>
        </p:nvSpPr>
        <p:spPr>
          <a:xfrm>
            <a:off x="6096000" y="1310802"/>
            <a:ext cx="5568429" cy="3093154"/>
          </a:xfrm>
          <a:prstGeom prst="rect">
            <a:avLst/>
          </a:prstGeom>
        </p:spPr>
        <p:txBody>
          <a:bodyPr wrap="square">
            <a:spAutoFit/>
          </a:bodyPr>
          <a:lstStyle/>
          <a:p>
            <a:pPr marL="265176" lvl="1" indent="-137160" defTabSz="914400">
              <a:lnSpc>
                <a:spcPct val="90000"/>
              </a:lnSpc>
              <a:spcBef>
                <a:spcPts val="200"/>
              </a:spcBef>
              <a:spcAft>
                <a:spcPts val="400"/>
              </a:spcAft>
              <a:buClr>
                <a:schemeClr val="accent5">
                  <a:lumMod val="20000"/>
                  <a:lumOff val="80000"/>
                </a:schemeClr>
              </a:buClr>
              <a:buFont typeface="Wingdings 3" pitchFamily="18" charset="2"/>
              <a:buChar char=""/>
            </a:pPr>
            <a:r>
              <a:rPr lang="en-AU" sz="2000" dirty="0">
                <a:solidFill>
                  <a:schemeClr val="bg1"/>
                </a:solidFill>
              </a:rPr>
              <a:t>Families will be reimbursed at up to 85% of the actual fee being charged or the hourly fee cap (whichever is lower)</a:t>
            </a:r>
          </a:p>
          <a:p>
            <a:pPr marL="265176" lvl="1" indent="-137160" defTabSz="914400">
              <a:lnSpc>
                <a:spcPct val="90000"/>
              </a:lnSpc>
              <a:spcBef>
                <a:spcPts val="200"/>
              </a:spcBef>
              <a:spcAft>
                <a:spcPts val="400"/>
              </a:spcAft>
              <a:buClr>
                <a:schemeClr val="accent5">
                  <a:lumMod val="20000"/>
                  <a:lumOff val="80000"/>
                </a:schemeClr>
              </a:buClr>
              <a:buFont typeface="Wingdings 3" pitchFamily="18" charset="2"/>
              <a:buChar char=""/>
            </a:pPr>
            <a:r>
              <a:rPr lang="en-AU" sz="2000" dirty="0">
                <a:solidFill>
                  <a:schemeClr val="bg1"/>
                </a:solidFill>
              </a:rPr>
              <a:t>Families will pay any gap in fees charged over the benchmark hourly rate </a:t>
            </a:r>
          </a:p>
          <a:p>
            <a:pPr marL="265176" lvl="1" indent="-137160" defTabSz="914400">
              <a:lnSpc>
                <a:spcPct val="90000"/>
              </a:lnSpc>
              <a:spcBef>
                <a:spcPts val="200"/>
              </a:spcBef>
              <a:spcAft>
                <a:spcPts val="400"/>
              </a:spcAft>
              <a:buClr>
                <a:schemeClr val="accent5">
                  <a:lumMod val="20000"/>
                  <a:lumOff val="80000"/>
                </a:schemeClr>
              </a:buClr>
              <a:buFont typeface="Wingdings 3" pitchFamily="18" charset="2"/>
              <a:buChar char=""/>
            </a:pPr>
            <a:r>
              <a:rPr lang="en-AU" sz="2000" dirty="0">
                <a:solidFill>
                  <a:schemeClr val="bg1"/>
                </a:solidFill>
              </a:rPr>
              <a:t>The different hourly rates reflect the differences in operating costs for different types of early childhood education services</a:t>
            </a:r>
          </a:p>
          <a:p>
            <a:pPr marL="265176" lvl="1" indent="-137160" defTabSz="914400">
              <a:lnSpc>
                <a:spcPct val="90000"/>
              </a:lnSpc>
              <a:spcBef>
                <a:spcPts val="200"/>
              </a:spcBef>
              <a:spcAft>
                <a:spcPts val="400"/>
              </a:spcAft>
              <a:buClr>
                <a:schemeClr val="accent5">
                  <a:lumMod val="20000"/>
                  <a:lumOff val="80000"/>
                </a:schemeClr>
              </a:buClr>
              <a:buFont typeface="Wingdings 3" pitchFamily="18" charset="2"/>
              <a:buChar char=""/>
            </a:pPr>
            <a:r>
              <a:rPr lang="en-AU" sz="2000" dirty="0">
                <a:solidFill>
                  <a:schemeClr val="bg1"/>
                </a:solidFill>
              </a:rPr>
              <a:t>Benchmark hourly rates will be increased by CPI for implementation in July 2018</a:t>
            </a:r>
          </a:p>
        </p:txBody>
      </p:sp>
    </p:spTree>
    <p:extLst>
      <p:ext uri="{BB962C8B-B14F-4D97-AF65-F5344CB8AC3E}">
        <p14:creationId xmlns:p14="http://schemas.microsoft.com/office/powerpoint/2010/main" val="12040634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7" name="Straight Connector 10">
            <a:extLst>
              <a:ext uri="{FF2B5EF4-FFF2-40B4-BE49-F238E27FC236}">
                <a16:creationId xmlns:a16="http://schemas.microsoft.com/office/drawing/2014/main" id="{15F1CC53-719A-4763-BF30-5E25A63CEF3C}"/>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8" name="Rectangle 12">
            <a:extLst>
              <a:ext uri="{FF2B5EF4-FFF2-40B4-BE49-F238E27FC236}">
                <a16:creationId xmlns:a16="http://schemas.microsoft.com/office/drawing/2014/main" id="{4038CB10-1F5C-4D54-9DF7-12586DE5B007}"/>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7546" y="4572000"/>
            <a:ext cx="7058307" cy="196426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w Cen MT" panose="020B0602020104020603"/>
              <a:ea typeface="+mn-ea"/>
              <a:cs typeface="+mn-cs"/>
            </a:endParaRPr>
          </a:p>
        </p:txBody>
      </p:sp>
      <p:sp>
        <p:nvSpPr>
          <p:cNvPr id="19" name="Rectangle 14">
            <a:extLst>
              <a:ext uri="{FF2B5EF4-FFF2-40B4-BE49-F238E27FC236}">
                <a16:creationId xmlns:a16="http://schemas.microsoft.com/office/drawing/2014/main" id="{73ED6512-6858-4552-B699-9A97FE9A4EA2}"/>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34655" y="321732"/>
            <a:ext cx="4335613" cy="6214534"/>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w Cen MT" panose="020B0602020104020603"/>
              <a:ea typeface="+mn-ea"/>
              <a:cs typeface="+mn-cs"/>
            </a:endParaRPr>
          </a:p>
        </p:txBody>
      </p:sp>
      <p:sp>
        <p:nvSpPr>
          <p:cNvPr id="5" name="Rectangle 1"/>
          <p:cNvSpPr>
            <a:spLocks noChangeArrowheads="1"/>
          </p:cNvSpPr>
          <p:nvPr/>
        </p:nvSpPr>
        <p:spPr bwMode="auto">
          <a:xfrm>
            <a:off x="2706880" y="5383673"/>
            <a:ext cx="184731"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457200" rtl="0" eaLnBrk="1" fontAlgn="base" latinLnBrk="0" hangingPunct="1">
              <a:lnSpc>
                <a:spcPct val="100000"/>
              </a:lnSpc>
              <a:spcBef>
                <a:spcPct val="0"/>
              </a:spcBef>
              <a:spcAft>
                <a:spcPts val="600"/>
              </a:spcAft>
              <a:buClrTx/>
              <a:buSzTx/>
              <a:buFontTx/>
              <a:buNone/>
              <a:tabLst/>
              <a:defRPr/>
            </a:pPr>
            <a:endParaRPr kumimoji="0" lang="en-AU" altLang="en-US" sz="1800" b="0" i="0" u="none" strike="noStrike" kern="1200" cap="none" spc="0" normalizeH="0" baseline="0" noProof="0">
              <a:ln>
                <a:noFill/>
              </a:ln>
              <a:solidFill>
                <a:srgbClr val="000000"/>
              </a:solidFill>
              <a:effectLst/>
              <a:uLnTx/>
              <a:uFillTx/>
              <a:latin typeface="Calibri" pitchFamily="34" charset="0"/>
              <a:ea typeface="+mn-ea"/>
              <a:cs typeface="Calibri" pitchFamily="34" charset="0"/>
            </a:endParaRPr>
          </a:p>
          <a:p>
            <a:pPr marL="0" marR="0" lvl="0" indent="0" algn="l" defTabSz="457200" rtl="0" eaLnBrk="1" fontAlgn="base" latinLnBrk="0" hangingPunct="1">
              <a:lnSpc>
                <a:spcPct val="100000"/>
              </a:lnSpc>
              <a:spcBef>
                <a:spcPct val="0"/>
              </a:spcBef>
              <a:spcAft>
                <a:spcPts val="600"/>
              </a:spcAft>
              <a:buClrTx/>
              <a:buSzTx/>
              <a:buFontTx/>
              <a:buNone/>
              <a:tabLst/>
              <a:defRPr/>
            </a:pPr>
            <a:endParaRPr kumimoji="0" lang="en-AU" altLang="en-US" sz="1800" b="0" i="0" u="none" strike="noStrike" kern="1200" cap="none" spc="0" normalizeH="0" baseline="0" noProof="0">
              <a:ln>
                <a:noFill/>
              </a:ln>
              <a:solidFill>
                <a:srgbClr val="000000"/>
              </a:solidFill>
              <a:effectLst/>
              <a:uLnTx/>
              <a:uFillTx/>
              <a:latin typeface="Calibri" pitchFamily="34" charset="0"/>
              <a:ea typeface="+mn-ea"/>
              <a:cs typeface="Calibri" pitchFamily="34" charset="0"/>
            </a:endParaRPr>
          </a:p>
          <a:p>
            <a:pPr marL="0" marR="0" lvl="0" indent="0" algn="l" defTabSz="457200" rtl="0" eaLnBrk="1" fontAlgn="base" latinLnBrk="0" hangingPunct="1">
              <a:lnSpc>
                <a:spcPct val="100000"/>
              </a:lnSpc>
              <a:spcBef>
                <a:spcPct val="0"/>
              </a:spcBef>
              <a:spcAft>
                <a:spcPts val="600"/>
              </a:spcAft>
              <a:buClrTx/>
              <a:buSzTx/>
              <a:buFontTx/>
              <a:buNone/>
              <a:tabLst/>
              <a:defRPr/>
            </a:pPr>
            <a:endParaRPr kumimoji="0" lang="en-AU" altLang="en-US" sz="1000" b="0" i="0" u="none" strike="noStrike" kern="1200" cap="none" spc="0" normalizeH="0" baseline="0" noProof="0">
              <a:ln>
                <a:noFill/>
              </a:ln>
              <a:solidFill>
                <a:srgbClr val="000000"/>
              </a:solidFill>
              <a:effectLst/>
              <a:uLnTx/>
              <a:uFillTx/>
              <a:latin typeface="Calibri" pitchFamily="34" charset="0"/>
              <a:ea typeface="Times New Roman" pitchFamily="18" charset="0"/>
              <a:cs typeface="Calibri" pitchFamily="34" charset="0"/>
            </a:endParaRPr>
          </a:p>
        </p:txBody>
      </p:sp>
      <p:sp>
        <p:nvSpPr>
          <p:cNvPr id="2" name="Title 1"/>
          <p:cNvSpPr>
            <a:spLocks noGrp="1"/>
          </p:cNvSpPr>
          <p:nvPr>
            <p:ph type="title"/>
          </p:nvPr>
        </p:nvSpPr>
        <p:spPr>
          <a:xfrm>
            <a:off x="524256" y="4767072"/>
            <a:ext cx="6594189" cy="1625210"/>
          </a:xfrm>
        </p:spPr>
        <p:txBody>
          <a:bodyPr vert="horz" lIns="91440" tIns="45720" rIns="91440" bIns="45720" rtlCol="0" anchor="ctr">
            <a:normAutofit/>
          </a:bodyPr>
          <a:lstStyle/>
          <a:p>
            <a:pPr algn="ctr"/>
            <a:r>
              <a:rPr lang="en-US" dirty="0">
                <a:solidFill>
                  <a:srgbClr val="FFFFFF"/>
                </a:solidFill>
              </a:rPr>
              <a:t>IMPACT OF NEW Child care SUBSIDY on families</a:t>
            </a:r>
          </a:p>
        </p:txBody>
      </p:sp>
      <p:sp>
        <p:nvSpPr>
          <p:cNvPr id="6" name="Content Placeholder 2"/>
          <p:cNvSpPr>
            <a:spLocks noGrp="1"/>
          </p:cNvSpPr>
          <p:nvPr>
            <p:ph idx="1"/>
          </p:nvPr>
        </p:nvSpPr>
        <p:spPr>
          <a:xfrm>
            <a:off x="7582564" y="1628775"/>
            <a:ext cx="4281890" cy="5023696"/>
          </a:xfrm>
        </p:spPr>
        <p:txBody>
          <a:bodyPr vert="horz" lIns="45720" tIns="45720" rIns="45720" bIns="45720" rtlCol="0" anchor="ctr">
            <a:noAutofit/>
          </a:bodyPr>
          <a:lstStyle/>
          <a:p>
            <a:pPr marL="0" indent="0">
              <a:buNone/>
            </a:pPr>
            <a:endParaRPr lang="en-US" sz="1800" b="1" dirty="0">
              <a:solidFill>
                <a:srgbClr val="FFFFFF"/>
              </a:solidFill>
            </a:endParaRPr>
          </a:p>
          <a:p>
            <a:pPr marL="0" indent="0">
              <a:buNone/>
            </a:pPr>
            <a:r>
              <a:rPr lang="en-US" sz="1800" b="1" dirty="0">
                <a:solidFill>
                  <a:srgbClr val="FFFFFF"/>
                </a:solidFill>
              </a:rPr>
              <a:t>Families earning &lt; $65,710</a:t>
            </a:r>
          </a:p>
          <a:p>
            <a:pPr marL="0" indent="0">
              <a:buNone/>
            </a:pPr>
            <a:r>
              <a:rPr lang="en-US" sz="1800" dirty="0">
                <a:solidFill>
                  <a:srgbClr val="FFFFFF"/>
                </a:solidFill>
              </a:rPr>
              <a:t>- Will receive a subsidy of 85% of the actual fee charged subject to hourly rate cap</a:t>
            </a:r>
          </a:p>
          <a:p>
            <a:pPr marL="0" indent="0">
              <a:buNone/>
            </a:pPr>
            <a:r>
              <a:rPr lang="en-US" sz="1800" b="1" dirty="0">
                <a:solidFill>
                  <a:srgbClr val="FFFFFF"/>
                </a:solidFill>
              </a:rPr>
              <a:t>Families earning $170,710 to $250,000</a:t>
            </a:r>
          </a:p>
          <a:p>
            <a:pPr marL="0" indent="0">
              <a:buNone/>
            </a:pPr>
            <a:r>
              <a:rPr lang="en-US" sz="1800" dirty="0">
                <a:solidFill>
                  <a:srgbClr val="FFFFFF"/>
                </a:solidFill>
              </a:rPr>
              <a:t>- Will receive a reduced subsidy of 50%</a:t>
            </a:r>
          </a:p>
          <a:p>
            <a:pPr marL="0" indent="0">
              <a:buNone/>
            </a:pPr>
            <a:r>
              <a:rPr lang="en-US" sz="1800" b="1" dirty="0">
                <a:solidFill>
                  <a:srgbClr val="FFFFFF"/>
                </a:solidFill>
              </a:rPr>
              <a:t>Families earning $350,000</a:t>
            </a:r>
          </a:p>
          <a:p>
            <a:pPr marL="0" indent="0">
              <a:buNone/>
            </a:pPr>
            <a:r>
              <a:rPr lang="en-US" sz="1800" dirty="0">
                <a:solidFill>
                  <a:srgbClr val="FFFFFF"/>
                </a:solidFill>
              </a:rPr>
              <a:t>- Will receive a reduced subsidy of 20%</a:t>
            </a:r>
          </a:p>
          <a:p>
            <a:pPr marL="0" indent="0">
              <a:buNone/>
            </a:pPr>
            <a:r>
              <a:rPr lang="en-US" sz="1800" b="1" dirty="0">
                <a:solidFill>
                  <a:srgbClr val="FFFFFF"/>
                </a:solidFill>
              </a:rPr>
              <a:t>Families earning &gt; $350,000</a:t>
            </a:r>
          </a:p>
          <a:p>
            <a:pPr marL="0" indent="0">
              <a:buNone/>
            </a:pPr>
            <a:r>
              <a:rPr lang="en-US" sz="1800" dirty="0">
                <a:solidFill>
                  <a:srgbClr val="FFFFFF"/>
                </a:solidFill>
              </a:rPr>
              <a:t>- Will receive zero subsidy, but may be entitled to additional child care subsidy</a:t>
            </a:r>
          </a:p>
          <a:p>
            <a:endParaRPr lang="en-US" sz="1800" dirty="0">
              <a:solidFill>
                <a:srgbClr val="FFFFFF"/>
              </a:solidFill>
            </a:endParaRPr>
          </a:p>
          <a:p>
            <a:endParaRPr lang="en-US" sz="1800" dirty="0">
              <a:solidFill>
                <a:srgbClr val="FFFFFF"/>
              </a:solidFill>
            </a:endParaRPr>
          </a:p>
          <a:p>
            <a:endParaRPr lang="en-US" sz="1800" dirty="0">
              <a:solidFill>
                <a:srgbClr val="FFFFFF"/>
              </a:solidFill>
            </a:endParaRPr>
          </a:p>
          <a:p>
            <a:endParaRPr lang="en-US" sz="1800" dirty="0">
              <a:solidFill>
                <a:srgbClr val="FFFFFF"/>
              </a:solidFill>
            </a:endParaRPr>
          </a:p>
        </p:txBody>
      </p:sp>
      <p:pic>
        <p:nvPicPr>
          <p:cNvPr id="4" name="Picture 3">
            <a:extLst>
              <a:ext uri="{FF2B5EF4-FFF2-40B4-BE49-F238E27FC236}">
                <a16:creationId xmlns:a16="http://schemas.microsoft.com/office/drawing/2014/main" id="{2B195A1E-B165-4921-BF22-A7451EE4485F}"/>
              </a:ext>
            </a:extLst>
          </p:cNvPr>
          <p:cNvPicPr>
            <a:picLocks noChangeAspect="1"/>
          </p:cNvPicPr>
          <p:nvPr/>
        </p:nvPicPr>
        <p:blipFill>
          <a:blip r:embed="rId3"/>
          <a:stretch>
            <a:fillRect/>
          </a:stretch>
        </p:blipFill>
        <p:spPr>
          <a:xfrm>
            <a:off x="1308524" y="321732"/>
            <a:ext cx="6054763" cy="4038527"/>
          </a:xfrm>
          <a:prstGeom prst="rect">
            <a:avLst/>
          </a:prstGeom>
        </p:spPr>
      </p:pic>
      <p:sp>
        <p:nvSpPr>
          <p:cNvPr id="10" name="Slide Number Placeholder 4">
            <a:extLst>
              <a:ext uri="{FF2B5EF4-FFF2-40B4-BE49-F238E27FC236}">
                <a16:creationId xmlns:a16="http://schemas.microsoft.com/office/drawing/2014/main" id="{DBF4ABC3-B84C-4C3B-91E9-CE16B4E1F67D}"/>
              </a:ext>
            </a:extLst>
          </p:cNvPr>
          <p:cNvSpPr>
            <a:spLocks noGrp="1"/>
          </p:cNvSpPr>
          <p:nvPr>
            <p:ph type="sldNum" sz="quarter" idx="12"/>
          </p:nvPr>
        </p:nvSpPr>
        <p:spPr>
          <a:xfrm>
            <a:off x="10837333" y="6535157"/>
            <a:ext cx="973667" cy="274320"/>
          </a:xfrm>
        </p:spPr>
        <p:txBody>
          <a:bodyPr>
            <a:noAutofit/>
          </a:bodyPr>
          <a:lstStyle/>
          <a:p>
            <a:pPr>
              <a:spcAft>
                <a:spcPts val="600"/>
              </a:spcAft>
            </a:pPr>
            <a:fld id="{3C05B6ED-7C1A-4B96-BD28-C077F8E9D174}" type="slidenum">
              <a:rPr lang="en-AU" sz="1400" smtClean="0"/>
              <a:pPr>
                <a:spcAft>
                  <a:spcPts val="600"/>
                </a:spcAft>
              </a:pPr>
              <a:t>11</a:t>
            </a:fld>
            <a:endParaRPr lang="en-AU" sz="1400"/>
          </a:p>
        </p:txBody>
      </p:sp>
    </p:spTree>
    <p:extLst>
      <p:ext uri="{BB962C8B-B14F-4D97-AF65-F5344CB8AC3E}">
        <p14:creationId xmlns:p14="http://schemas.microsoft.com/office/powerpoint/2010/main" val="29920073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63452" y="693280"/>
            <a:ext cx="9865096" cy="1325563"/>
          </a:xfrm>
        </p:spPr>
        <p:txBody>
          <a:bodyPr/>
          <a:lstStyle/>
          <a:p>
            <a:r>
              <a:rPr lang="en-AU" dirty="0"/>
              <a:t>Activity Test – MORE DETAIL</a:t>
            </a:r>
          </a:p>
        </p:txBody>
      </p:sp>
      <p:sp>
        <p:nvSpPr>
          <p:cNvPr id="26" name="Content Placeholder 2">
            <a:extLst>
              <a:ext uri="{FF2B5EF4-FFF2-40B4-BE49-F238E27FC236}">
                <a16:creationId xmlns:a16="http://schemas.microsoft.com/office/drawing/2014/main" id="{149766FC-C67A-4B5D-A20F-B3B83FFC3A88}"/>
              </a:ext>
            </a:extLst>
          </p:cNvPr>
          <p:cNvSpPr>
            <a:spLocks noGrp="1"/>
          </p:cNvSpPr>
          <p:nvPr>
            <p:ph idx="1"/>
          </p:nvPr>
        </p:nvSpPr>
        <p:spPr>
          <a:xfrm>
            <a:off x="676275" y="2105026"/>
            <a:ext cx="11268075" cy="3651398"/>
          </a:xfrm>
        </p:spPr>
        <p:txBody>
          <a:bodyPr>
            <a:noAutofit/>
          </a:bodyPr>
          <a:lstStyle/>
          <a:p>
            <a:pPr lvl="1"/>
            <a:r>
              <a:rPr lang="en-AU" sz="2400" dirty="0"/>
              <a:t>Approved activities can be combined to determine the maximum hours of subsidy</a:t>
            </a:r>
          </a:p>
          <a:p>
            <a:pPr lvl="1"/>
            <a:r>
              <a:rPr lang="en-AU" sz="2400" dirty="0"/>
              <a:t>Time taken to travel between the child care service and the parents/carers place of work, training, study, or other approved activity is included</a:t>
            </a:r>
            <a:endParaRPr lang="en-AU" sz="3200" dirty="0"/>
          </a:p>
          <a:p>
            <a:pPr lvl="1"/>
            <a:r>
              <a:rPr lang="en-AU" sz="2400" dirty="0"/>
              <a:t>Activity hours do not need to coincide with child care hours, for example an individual undertaking work on the weekends will be eligible for child care subsidy during the week</a:t>
            </a:r>
          </a:p>
          <a:p>
            <a:pPr lvl="1"/>
            <a:r>
              <a:rPr lang="en-AU" sz="2400" dirty="0"/>
              <a:t>It is important that families don’t under-estimate their activity so that they receive their full subsidy entitlement</a:t>
            </a:r>
          </a:p>
          <a:p>
            <a:pPr lvl="1"/>
            <a:r>
              <a:rPr lang="en-AU" sz="2400" dirty="0"/>
              <a:t>To find out more visit: </a:t>
            </a:r>
            <a:r>
              <a:rPr lang="en-AU" sz="2400" dirty="0">
                <a:hlinkClick r:id="rId3"/>
              </a:rPr>
              <a:t>www.education.gov.au/child-care-subsidy-activity-test</a:t>
            </a:r>
            <a:endParaRPr lang="en-AU" sz="1600" dirty="0"/>
          </a:p>
          <a:p>
            <a:pPr marL="457200" lvl="3" indent="0">
              <a:buNone/>
            </a:pPr>
            <a:endParaRPr lang="en-AU" sz="1600" dirty="0"/>
          </a:p>
          <a:p>
            <a:pPr>
              <a:buClr>
                <a:schemeClr val="tx2"/>
              </a:buClr>
            </a:pPr>
            <a:endParaRPr lang="en-AU" sz="2400" dirty="0"/>
          </a:p>
          <a:p>
            <a:pPr>
              <a:buClr>
                <a:schemeClr val="tx2"/>
              </a:buClr>
            </a:pPr>
            <a:endParaRPr lang="en-AU" sz="2400" dirty="0"/>
          </a:p>
        </p:txBody>
      </p:sp>
      <p:sp>
        <p:nvSpPr>
          <p:cNvPr id="6" name="Slide Number Placeholder 4">
            <a:extLst>
              <a:ext uri="{FF2B5EF4-FFF2-40B4-BE49-F238E27FC236}">
                <a16:creationId xmlns:a16="http://schemas.microsoft.com/office/drawing/2014/main" id="{BF2CD6C4-1885-4934-8A94-9D59FFD5BB16}"/>
              </a:ext>
            </a:extLst>
          </p:cNvPr>
          <p:cNvSpPr>
            <a:spLocks noGrp="1"/>
          </p:cNvSpPr>
          <p:nvPr>
            <p:ph type="sldNum" sz="quarter" idx="12"/>
          </p:nvPr>
        </p:nvSpPr>
        <p:spPr>
          <a:xfrm>
            <a:off x="10837333" y="6535157"/>
            <a:ext cx="973667" cy="274320"/>
          </a:xfrm>
        </p:spPr>
        <p:txBody>
          <a:bodyPr>
            <a:no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fld id="{3C05B6ED-7C1A-4B96-BD28-C077F8E9D174}" type="slidenum">
              <a:rPr kumimoji="0" lang="en-AU" sz="1400" b="0" i="0" u="none" strike="noStrike" kern="1200" cap="none" spc="0" normalizeH="0" baseline="0" noProof="0" smtClean="0">
                <a:ln>
                  <a:noFill/>
                </a:ln>
                <a:solidFill>
                  <a:prstClr val="black">
                    <a:lumMod val="95000"/>
                    <a:lumOff val="5000"/>
                  </a:prstClr>
                </a:solidFill>
                <a:effectLst/>
                <a:uLnTx/>
                <a:uFillTx/>
                <a:latin typeface="Tw Cen MT Condensed" panose="020B0606020104020203"/>
                <a:ea typeface="+mn-ea"/>
                <a:cs typeface="+mn-cs"/>
              </a:rPr>
              <a:pPr marL="0" marR="0" lvl="0" indent="0" algn="l" defTabSz="457200" rtl="0" eaLnBrk="1" fontAlgn="auto" latinLnBrk="0" hangingPunct="1">
                <a:lnSpc>
                  <a:spcPct val="100000"/>
                </a:lnSpc>
                <a:spcBef>
                  <a:spcPts val="0"/>
                </a:spcBef>
                <a:spcAft>
                  <a:spcPts val="600"/>
                </a:spcAft>
                <a:buClrTx/>
                <a:buSzTx/>
                <a:buFontTx/>
                <a:buNone/>
                <a:tabLst/>
                <a:defRPr/>
              </a:pPr>
              <a:t>12</a:t>
            </a:fld>
            <a:endParaRPr kumimoji="0" lang="en-AU" sz="1400" b="0" i="0" u="none" strike="noStrike" kern="1200" cap="none" spc="0" normalizeH="0" baseline="0" noProof="0">
              <a:ln>
                <a:noFill/>
              </a:ln>
              <a:solidFill>
                <a:prstClr val="black">
                  <a:lumMod val="95000"/>
                  <a:lumOff val="5000"/>
                </a:prstClr>
              </a:solidFill>
              <a:effectLst/>
              <a:uLnTx/>
              <a:uFillTx/>
              <a:latin typeface="Tw Cen MT Condensed" panose="020B0606020104020203"/>
              <a:ea typeface="+mn-ea"/>
              <a:cs typeface="+mn-cs"/>
            </a:endParaRPr>
          </a:p>
        </p:txBody>
      </p:sp>
    </p:spTree>
    <p:extLst>
      <p:ext uri="{BB962C8B-B14F-4D97-AF65-F5344CB8AC3E}">
        <p14:creationId xmlns:p14="http://schemas.microsoft.com/office/powerpoint/2010/main" val="12643858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63452" y="693280"/>
            <a:ext cx="9865096" cy="1325563"/>
          </a:xfrm>
        </p:spPr>
        <p:txBody>
          <a:bodyPr/>
          <a:lstStyle/>
          <a:p>
            <a:r>
              <a:rPr lang="en-AU" dirty="0"/>
              <a:t>Activity Test – What Activities Count?</a:t>
            </a:r>
          </a:p>
        </p:txBody>
      </p:sp>
      <p:sp>
        <p:nvSpPr>
          <p:cNvPr id="26" name="Content Placeholder 2">
            <a:extLst>
              <a:ext uri="{FF2B5EF4-FFF2-40B4-BE49-F238E27FC236}">
                <a16:creationId xmlns:a16="http://schemas.microsoft.com/office/drawing/2014/main" id="{149766FC-C67A-4B5D-A20F-B3B83FFC3A88}"/>
              </a:ext>
            </a:extLst>
          </p:cNvPr>
          <p:cNvSpPr>
            <a:spLocks noGrp="1"/>
          </p:cNvSpPr>
          <p:nvPr>
            <p:ph idx="1"/>
          </p:nvPr>
        </p:nvSpPr>
        <p:spPr>
          <a:xfrm>
            <a:off x="766800" y="2329458"/>
            <a:ext cx="10658400" cy="3426965"/>
          </a:xfrm>
        </p:spPr>
        <p:txBody>
          <a:bodyPr>
            <a:noAutofit/>
          </a:bodyPr>
          <a:lstStyle/>
          <a:p>
            <a:pPr marL="0" indent="0">
              <a:buClr>
                <a:schemeClr val="tx2"/>
              </a:buClr>
              <a:buNone/>
            </a:pPr>
            <a:r>
              <a:rPr lang="en-AU" sz="2400" b="1" dirty="0"/>
              <a:t>The following activities meet the activity test requirements:</a:t>
            </a:r>
          </a:p>
          <a:p>
            <a:pPr lvl="1"/>
            <a:r>
              <a:rPr lang="en-AU" sz="2400" dirty="0"/>
              <a:t>Paid work</a:t>
            </a:r>
          </a:p>
          <a:p>
            <a:pPr lvl="1"/>
            <a:r>
              <a:rPr lang="en-AU" sz="2400" dirty="0"/>
              <a:t>Being self employed</a:t>
            </a:r>
          </a:p>
          <a:p>
            <a:pPr lvl="1"/>
            <a:r>
              <a:rPr lang="en-AU" sz="2400" dirty="0"/>
              <a:t>Doing unpaid work in a family business</a:t>
            </a:r>
          </a:p>
          <a:p>
            <a:pPr lvl="1"/>
            <a:r>
              <a:rPr lang="en-AU" sz="2400" dirty="0"/>
              <a:t>Setting up a business (6 month time limit)</a:t>
            </a:r>
          </a:p>
          <a:p>
            <a:pPr lvl="1"/>
            <a:r>
              <a:rPr lang="en-AU" sz="2400" dirty="0"/>
              <a:t>Looking for work</a:t>
            </a:r>
          </a:p>
          <a:p>
            <a:pPr lvl="1"/>
            <a:r>
              <a:rPr lang="en-AU" sz="2400" dirty="0"/>
              <a:t>Volunteering</a:t>
            </a:r>
          </a:p>
          <a:p>
            <a:pPr lvl="1"/>
            <a:r>
              <a:rPr lang="en-AU" sz="2400" dirty="0"/>
              <a:t>Studying</a:t>
            </a:r>
          </a:p>
          <a:p>
            <a:pPr>
              <a:buClr>
                <a:schemeClr val="tx2"/>
              </a:buClr>
            </a:pPr>
            <a:endParaRPr lang="en-AU" sz="2400" dirty="0"/>
          </a:p>
          <a:p>
            <a:pPr>
              <a:buClr>
                <a:schemeClr val="tx2"/>
              </a:buClr>
            </a:pPr>
            <a:r>
              <a:rPr lang="en-AU" sz="2400" dirty="0"/>
              <a:t> </a:t>
            </a:r>
          </a:p>
        </p:txBody>
      </p:sp>
      <p:sp>
        <p:nvSpPr>
          <p:cNvPr id="3" name="Rectangle 2">
            <a:extLst>
              <a:ext uri="{FF2B5EF4-FFF2-40B4-BE49-F238E27FC236}">
                <a16:creationId xmlns:a16="http://schemas.microsoft.com/office/drawing/2014/main" id="{A7959943-45E8-4876-BFD5-62A760400CB1}"/>
              </a:ext>
            </a:extLst>
          </p:cNvPr>
          <p:cNvSpPr/>
          <p:nvPr/>
        </p:nvSpPr>
        <p:spPr>
          <a:xfrm>
            <a:off x="7015125" y="3300555"/>
            <a:ext cx="3795750" cy="1938992"/>
          </a:xfrm>
          <a:prstGeom prst="rect">
            <a:avLst/>
          </a:prstGeom>
        </p:spPr>
        <p:txBody>
          <a:bodyPr wrap="square">
            <a:spAutoFit/>
          </a:bodyPr>
          <a:lstStyle/>
          <a:p>
            <a:pPr algn="ctr">
              <a:buClr>
                <a:schemeClr val="tx2"/>
              </a:buClr>
            </a:pPr>
            <a:r>
              <a:rPr lang="en-AU" sz="2000" i="1" dirty="0"/>
              <a:t>Families earning &lt; $65,710 per annum who don’t meet the activity test will be able to access 24 hours of standardised care per fortnight without having to meet the Activity Test under the Child Care Safety Net</a:t>
            </a:r>
          </a:p>
        </p:txBody>
      </p:sp>
      <p:sp>
        <p:nvSpPr>
          <p:cNvPr id="4" name="Oval 3">
            <a:extLst>
              <a:ext uri="{FF2B5EF4-FFF2-40B4-BE49-F238E27FC236}">
                <a16:creationId xmlns:a16="http://schemas.microsoft.com/office/drawing/2014/main" id="{8FB94534-CD47-4018-96D9-B457F82668B7}"/>
              </a:ext>
            </a:extLst>
          </p:cNvPr>
          <p:cNvSpPr/>
          <p:nvPr/>
        </p:nvSpPr>
        <p:spPr>
          <a:xfrm>
            <a:off x="6362700" y="3067050"/>
            <a:ext cx="5143499" cy="2524125"/>
          </a:xfrm>
          <a:prstGeom prst="ellipse">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6" name="Slide Number Placeholder 4">
            <a:extLst>
              <a:ext uri="{FF2B5EF4-FFF2-40B4-BE49-F238E27FC236}">
                <a16:creationId xmlns:a16="http://schemas.microsoft.com/office/drawing/2014/main" id="{BF2CD6C4-1885-4934-8A94-9D59FFD5BB16}"/>
              </a:ext>
            </a:extLst>
          </p:cNvPr>
          <p:cNvSpPr>
            <a:spLocks noGrp="1"/>
          </p:cNvSpPr>
          <p:nvPr>
            <p:ph type="sldNum" sz="quarter" idx="12"/>
          </p:nvPr>
        </p:nvSpPr>
        <p:spPr>
          <a:xfrm>
            <a:off x="10837333" y="6535157"/>
            <a:ext cx="973667" cy="274320"/>
          </a:xfrm>
        </p:spPr>
        <p:txBody>
          <a:bodyPr>
            <a:noAutofit/>
          </a:bodyPr>
          <a:lstStyle/>
          <a:p>
            <a:pPr>
              <a:spcAft>
                <a:spcPts val="600"/>
              </a:spcAft>
            </a:pPr>
            <a:fld id="{3C05B6ED-7C1A-4B96-BD28-C077F8E9D174}" type="slidenum">
              <a:rPr lang="en-AU" sz="1400" smtClean="0"/>
              <a:pPr>
                <a:spcAft>
                  <a:spcPts val="600"/>
                </a:spcAft>
              </a:pPr>
              <a:t>13</a:t>
            </a:fld>
            <a:endParaRPr lang="en-AU" sz="1400"/>
          </a:p>
        </p:txBody>
      </p:sp>
      <p:sp>
        <p:nvSpPr>
          <p:cNvPr id="5" name="Rectangle 4">
            <a:extLst>
              <a:ext uri="{FF2B5EF4-FFF2-40B4-BE49-F238E27FC236}">
                <a16:creationId xmlns:a16="http://schemas.microsoft.com/office/drawing/2014/main" id="{BF9AB540-E892-40F0-BFE8-53A06C0F8AC4}"/>
              </a:ext>
            </a:extLst>
          </p:cNvPr>
          <p:cNvSpPr/>
          <p:nvPr/>
        </p:nvSpPr>
        <p:spPr>
          <a:xfrm>
            <a:off x="925505" y="6013654"/>
            <a:ext cx="5909310" cy="369332"/>
          </a:xfrm>
          <a:prstGeom prst="rect">
            <a:avLst/>
          </a:prstGeom>
        </p:spPr>
        <p:txBody>
          <a:bodyPr wrap="none">
            <a:spAutoFit/>
          </a:bodyPr>
          <a:lstStyle/>
          <a:p>
            <a:r>
              <a:rPr lang="en-AU" dirty="0">
                <a:hlinkClick r:id="rId3"/>
              </a:rPr>
              <a:t>https://www.education.gov.au/child-care-subsidy-activity-test</a:t>
            </a:r>
            <a:r>
              <a:rPr lang="en-AU" dirty="0"/>
              <a:t> </a:t>
            </a:r>
          </a:p>
        </p:txBody>
      </p:sp>
    </p:spTree>
    <p:extLst>
      <p:ext uri="{BB962C8B-B14F-4D97-AF65-F5344CB8AC3E}">
        <p14:creationId xmlns:p14="http://schemas.microsoft.com/office/powerpoint/2010/main" val="16648210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63452" y="693280"/>
            <a:ext cx="9865096" cy="1325563"/>
          </a:xfrm>
        </p:spPr>
        <p:txBody>
          <a:bodyPr/>
          <a:lstStyle/>
          <a:p>
            <a:r>
              <a:rPr lang="en-AU" dirty="0"/>
              <a:t>Activity Test – PROPOSED EXEMPTIONS</a:t>
            </a:r>
          </a:p>
        </p:txBody>
      </p:sp>
      <p:sp>
        <p:nvSpPr>
          <p:cNvPr id="26" name="Content Placeholder 2">
            <a:extLst>
              <a:ext uri="{FF2B5EF4-FFF2-40B4-BE49-F238E27FC236}">
                <a16:creationId xmlns:a16="http://schemas.microsoft.com/office/drawing/2014/main" id="{149766FC-C67A-4B5D-A20F-B3B83FFC3A88}"/>
              </a:ext>
            </a:extLst>
          </p:cNvPr>
          <p:cNvSpPr>
            <a:spLocks noGrp="1"/>
          </p:cNvSpPr>
          <p:nvPr>
            <p:ph idx="1"/>
          </p:nvPr>
        </p:nvSpPr>
        <p:spPr>
          <a:xfrm>
            <a:off x="766800" y="2329458"/>
            <a:ext cx="10658400" cy="3426965"/>
          </a:xfrm>
        </p:spPr>
        <p:txBody>
          <a:bodyPr>
            <a:noAutofit/>
          </a:bodyPr>
          <a:lstStyle/>
          <a:p>
            <a:pPr marL="0" indent="0">
              <a:buClr>
                <a:schemeClr val="tx2"/>
              </a:buClr>
              <a:buNone/>
            </a:pPr>
            <a:r>
              <a:rPr lang="en-AU" sz="2400" b="1" dirty="0"/>
              <a:t>The following activities meet the activity test requirements:</a:t>
            </a:r>
          </a:p>
          <a:p>
            <a:pPr lvl="1"/>
            <a:r>
              <a:rPr lang="en-AU" sz="2400" dirty="0"/>
              <a:t>Receiving Disability Support Pension</a:t>
            </a:r>
          </a:p>
          <a:p>
            <a:pPr lvl="1"/>
            <a:r>
              <a:rPr lang="en-AU" sz="2400" dirty="0"/>
              <a:t>In jail or undergoing psychiatric confinement </a:t>
            </a:r>
          </a:p>
          <a:p>
            <a:pPr lvl="1"/>
            <a:r>
              <a:rPr lang="en-AU" sz="2400" dirty="0"/>
              <a:t>Receiving Carer Payment</a:t>
            </a:r>
          </a:p>
          <a:p>
            <a:pPr lvl="1"/>
            <a:r>
              <a:rPr lang="en-AU" sz="2400" dirty="0"/>
              <a:t>Care for someone with a severe/intense disability</a:t>
            </a:r>
          </a:p>
          <a:p>
            <a:pPr lvl="1"/>
            <a:r>
              <a:rPr lang="en-AU" sz="2400" dirty="0"/>
              <a:t>Other circumstances on a case-by-case basis</a:t>
            </a:r>
          </a:p>
          <a:p>
            <a:pPr lvl="1"/>
            <a:endParaRPr lang="en-AU" sz="2400" dirty="0"/>
          </a:p>
          <a:p>
            <a:pPr marL="128016" lvl="1" indent="0">
              <a:buNone/>
            </a:pPr>
            <a:r>
              <a:rPr lang="en-AU" sz="2400" b="1" dirty="0"/>
              <a:t>Exemptions subject to finalisation of Ministerial rules</a:t>
            </a:r>
          </a:p>
          <a:p>
            <a:pPr lvl="1"/>
            <a:endParaRPr lang="en-AU" sz="2400" dirty="0"/>
          </a:p>
          <a:p>
            <a:pPr>
              <a:buClr>
                <a:schemeClr val="tx2"/>
              </a:buClr>
            </a:pPr>
            <a:endParaRPr lang="en-AU" sz="2400" dirty="0"/>
          </a:p>
          <a:p>
            <a:pPr>
              <a:buClr>
                <a:schemeClr val="tx2"/>
              </a:buClr>
            </a:pPr>
            <a:endParaRPr lang="en-AU" sz="2400" dirty="0"/>
          </a:p>
        </p:txBody>
      </p:sp>
      <p:sp>
        <p:nvSpPr>
          <p:cNvPr id="6" name="Slide Number Placeholder 4">
            <a:extLst>
              <a:ext uri="{FF2B5EF4-FFF2-40B4-BE49-F238E27FC236}">
                <a16:creationId xmlns:a16="http://schemas.microsoft.com/office/drawing/2014/main" id="{BF2CD6C4-1885-4934-8A94-9D59FFD5BB16}"/>
              </a:ext>
            </a:extLst>
          </p:cNvPr>
          <p:cNvSpPr>
            <a:spLocks noGrp="1"/>
          </p:cNvSpPr>
          <p:nvPr>
            <p:ph type="sldNum" sz="quarter" idx="12"/>
          </p:nvPr>
        </p:nvSpPr>
        <p:spPr>
          <a:xfrm>
            <a:off x="10837333" y="6535157"/>
            <a:ext cx="973667" cy="274320"/>
          </a:xfrm>
        </p:spPr>
        <p:txBody>
          <a:bodyPr>
            <a:noAutofit/>
          </a:bodyPr>
          <a:lstStyle/>
          <a:p>
            <a:pPr>
              <a:spcAft>
                <a:spcPts val="600"/>
              </a:spcAft>
            </a:pPr>
            <a:fld id="{3C05B6ED-7C1A-4B96-BD28-C077F8E9D174}" type="slidenum">
              <a:rPr lang="en-AU" sz="1400" smtClean="0"/>
              <a:pPr>
                <a:spcAft>
                  <a:spcPts val="600"/>
                </a:spcAft>
              </a:pPr>
              <a:t>14</a:t>
            </a:fld>
            <a:endParaRPr lang="en-AU" sz="1400"/>
          </a:p>
        </p:txBody>
      </p:sp>
    </p:spTree>
    <p:extLst>
      <p:ext uri="{BB962C8B-B14F-4D97-AF65-F5344CB8AC3E}">
        <p14:creationId xmlns:p14="http://schemas.microsoft.com/office/powerpoint/2010/main" val="265865956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0159EB-510D-4E91-905F-7E509DD59E85}"/>
              </a:ext>
            </a:extLst>
          </p:cNvPr>
          <p:cNvSpPr>
            <a:spLocks noGrp="1"/>
          </p:cNvSpPr>
          <p:nvPr>
            <p:ph type="title"/>
          </p:nvPr>
        </p:nvSpPr>
        <p:spPr/>
        <p:txBody>
          <a:bodyPr/>
          <a:lstStyle/>
          <a:p>
            <a:r>
              <a:rPr lang="en-AU" dirty="0"/>
              <a:t>HOURLY FEE CAP IN PRACTICE</a:t>
            </a:r>
          </a:p>
        </p:txBody>
      </p:sp>
      <p:graphicFrame>
        <p:nvGraphicFramePr>
          <p:cNvPr id="7" name="Content Placeholder 6">
            <a:extLst>
              <a:ext uri="{FF2B5EF4-FFF2-40B4-BE49-F238E27FC236}">
                <a16:creationId xmlns:a16="http://schemas.microsoft.com/office/drawing/2014/main" id="{C18D43F9-55C8-4636-BDBE-CE5484971A67}"/>
              </a:ext>
            </a:extLst>
          </p:cNvPr>
          <p:cNvGraphicFramePr>
            <a:graphicFrameLocks noGrp="1"/>
          </p:cNvGraphicFramePr>
          <p:nvPr>
            <p:ph idx="1"/>
            <p:extLst>
              <p:ext uri="{D42A27DB-BD31-4B8C-83A1-F6EECF244321}">
                <p14:modId xmlns:p14="http://schemas.microsoft.com/office/powerpoint/2010/main" val="977743439"/>
              </p:ext>
            </p:extLst>
          </p:nvPr>
        </p:nvGraphicFramePr>
        <p:xfrm>
          <a:off x="1117070" y="1910080"/>
          <a:ext cx="10408180" cy="4362704"/>
        </p:xfrm>
        <a:graphic>
          <a:graphicData uri="http://schemas.openxmlformats.org/drawingml/2006/chart">
            <c:chart xmlns:c="http://schemas.openxmlformats.org/drawingml/2006/chart" xmlns:r="http://schemas.openxmlformats.org/officeDocument/2006/relationships" r:id="rId2"/>
          </a:graphicData>
        </a:graphic>
      </p:graphicFrame>
      <p:sp>
        <p:nvSpPr>
          <p:cNvPr id="4" name="Slide Number Placeholder 3">
            <a:extLst>
              <a:ext uri="{FF2B5EF4-FFF2-40B4-BE49-F238E27FC236}">
                <a16:creationId xmlns:a16="http://schemas.microsoft.com/office/drawing/2014/main" id="{70928FDD-C361-4AA0-AE97-D99766B74686}"/>
              </a:ext>
            </a:extLst>
          </p:cNvPr>
          <p:cNvSpPr>
            <a:spLocks noGrp="1"/>
          </p:cNvSpPr>
          <p:nvPr>
            <p:ph type="sldNum" sz="quarter" idx="12"/>
          </p:nvPr>
        </p:nvSpPr>
        <p:spPr/>
        <p:txBody>
          <a:bodyPr/>
          <a:lstStyle/>
          <a:p>
            <a:fld id="{3C05B6ED-7C1A-4B96-BD28-C077F8E9D174}" type="slidenum">
              <a:rPr lang="en-AU" sz="1400" smtClean="0"/>
              <a:t>15</a:t>
            </a:fld>
            <a:endParaRPr lang="en-AU" sz="1400"/>
          </a:p>
        </p:txBody>
      </p:sp>
      <p:cxnSp>
        <p:nvCxnSpPr>
          <p:cNvPr id="9" name="Straight Connector 8">
            <a:extLst>
              <a:ext uri="{FF2B5EF4-FFF2-40B4-BE49-F238E27FC236}">
                <a16:creationId xmlns:a16="http://schemas.microsoft.com/office/drawing/2014/main" id="{EC87904F-E244-4DC4-9B04-65E13EA9E839}"/>
              </a:ext>
            </a:extLst>
          </p:cNvPr>
          <p:cNvCxnSpPr/>
          <p:nvPr/>
        </p:nvCxnSpPr>
        <p:spPr>
          <a:xfrm>
            <a:off x="1771650" y="3419475"/>
            <a:ext cx="9220200" cy="0"/>
          </a:xfrm>
          <a:prstGeom prst="line">
            <a:avLst/>
          </a:prstGeom>
          <a:ln w="28575">
            <a:solidFill>
              <a:srgbClr val="FF0000"/>
            </a:solidFill>
            <a:prstDash val="sysDot"/>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46772EA3-24F2-4313-9C25-4139BC98A53C}"/>
              </a:ext>
            </a:extLst>
          </p:cNvPr>
          <p:cNvCxnSpPr>
            <a:cxnSpLocks/>
          </p:cNvCxnSpPr>
          <p:nvPr/>
        </p:nvCxnSpPr>
        <p:spPr>
          <a:xfrm>
            <a:off x="5698426" y="6300089"/>
            <a:ext cx="371475" cy="0"/>
          </a:xfrm>
          <a:prstGeom prst="line">
            <a:avLst/>
          </a:prstGeom>
          <a:ln w="28575">
            <a:solidFill>
              <a:srgbClr val="FF0000"/>
            </a:solidFill>
            <a:prstDash val="sysDot"/>
          </a:ln>
        </p:spPr>
        <p:style>
          <a:lnRef idx="1">
            <a:schemeClr val="accent1"/>
          </a:lnRef>
          <a:fillRef idx="0">
            <a:schemeClr val="accent1"/>
          </a:fillRef>
          <a:effectRef idx="0">
            <a:schemeClr val="accent1"/>
          </a:effectRef>
          <a:fontRef idx="minor">
            <a:schemeClr val="tx1"/>
          </a:fontRef>
        </p:style>
      </p:cxnSp>
      <p:sp>
        <p:nvSpPr>
          <p:cNvPr id="12" name="Rectangle 11">
            <a:extLst>
              <a:ext uri="{FF2B5EF4-FFF2-40B4-BE49-F238E27FC236}">
                <a16:creationId xmlns:a16="http://schemas.microsoft.com/office/drawing/2014/main" id="{DBCE4E27-1BFE-4070-B0F5-4F23B532CBFC}"/>
              </a:ext>
            </a:extLst>
          </p:cNvPr>
          <p:cNvSpPr/>
          <p:nvPr/>
        </p:nvSpPr>
        <p:spPr>
          <a:xfrm>
            <a:off x="6096000" y="6193705"/>
            <a:ext cx="1797287" cy="276999"/>
          </a:xfrm>
          <a:prstGeom prst="rect">
            <a:avLst/>
          </a:prstGeom>
        </p:spPr>
        <p:txBody>
          <a:bodyPr wrap="none">
            <a:spAutoFit/>
          </a:bodyPr>
          <a:lstStyle/>
          <a:p>
            <a:r>
              <a:rPr lang="en-AU" sz="1200" dirty="0">
                <a:solidFill>
                  <a:schemeClr val="tx1">
                    <a:lumMod val="65000"/>
                    <a:lumOff val="35000"/>
                  </a:schemeClr>
                </a:solidFill>
              </a:rPr>
              <a:t>Hourly rate cap = $11.55</a:t>
            </a:r>
          </a:p>
        </p:txBody>
      </p:sp>
    </p:spTree>
    <p:extLst>
      <p:ext uri="{BB962C8B-B14F-4D97-AF65-F5344CB8AC3E}">
        <p14:creationId xmlns:p14="http://schemas.microsoft.com/office/powerpoint/2010/main" val="16166783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 name="Rectangle 8">
            <a:extLst>
              <a:ext uri="{FF2B5EF4-FFF2-40B4-BE49-F238E27FC236}">
                <a16:creationId xmlns:a16="http://schemas.microsoft.com/office/drawing/2014/main" id="{9FAFEBEB-E7DF-4119-99EC-3C2C5F3C7AAF}"/>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7547" y="321731"/>
            <a:ext cx="5688020" cy="6214535"/>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0">
            <a:extLst>
              <a:ext uri="{FF2B5EF4-FFF2-40B4-BE49-F238E27FC236}">
                <a16:creationId xmlns:a16="http://schemas.microsoft.com/office/drawing/2014/main" id="{8E25F227-C9F5-44BC-8ECE-188763D8538E}"/>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76434" y="321732"/>
            <a:ext cx="5693835" cy="621453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AD55580-4B75-4ABB-8853-06E19BD26649}"/>
              </a:ext>
            </a:extLst>
          </p:cNvPr>
          <p:cNvSpPr>
            <a:spLocks noGrp="1"/>
          </p:cNvSpPr>
          <p:nvPr>
            <p:ph type="title"/>
          </p:nvPr>
        </p:nvSpPr>
        <p:spPr>
          <a:xfrm>
            <a:off x="840998" y="965200"/>
            <a:ext cx="4689938" cy="4815596"/>
          </a:xfrm>
        </p:spPr>
        <p:txBody>
          <a:bodyPr>
            <a:normAutofit/>
          </a:bodyPr>
          <a:lstStyle/>
          <a:p>
            <a:pPr algn="r"/>
            <a:r>
              <a:rPr lang="en-AU">
                <a:solidFill>
                  <a:srgbClr val="FFFFFF"/>
                </a:solidFill>
              </a:rPr>
              <a:t>Families can estimate their child care subsidy</a:t>
            </a:r>
          </a:p>
        </p:txBody>
      </p:sp>
      <p:sp>
        <p:nvSpPr>
          <p:cNvPr id="3" name="Content Placeholder 2">
            <a:extLst>
              <a:ext uri="{FF2B5EF4-FFF2-40B4-BE49-F238E27FC236}">
                <a16:creationId xmlns:a16="http://schemas.microsoft.com/office/drawing/2014/main" id="{416A01D9-2D29-4B05-A963-EE8126F24B74}"/>
              </a:ext>
            </a:extLst>
          </p:cNvPr>
          <p:cNvSpPr>
            <a:spLocks noGrp="1"/>
          </p:cNvSpPr>
          <p:nvPr>
            <p:ph idx="1"/>
          </p:nvPr>
        </p:nvSpPr>
        <p:spPr>
          <a:xfrm>
            <a:off x="6329680" y="974875"/>
            <a:ext cx="5481319" cy="4852362"/>
          </a:xfrm>
        </p:spPr>
        <p:txBody>
          <a:bodyPr anchor="ctr">
            <a:normAutofit/>
          </a:bodyPr>
          <a:lstStyle/>
          <a:p>
            <a:pPr lvl="1">
              <a:buClr>
                <a:schemeClr val="bg1"/>
              </a:buClr>
              <a:buFont typeface="Wingdings" panose="05000000000000000000" pitchFamily="2" charset="2"/>
              <a:buChar char="§"/>
            </a:pPr>
            <a:r>
              <a:rPr lang="en-AU" sz="2000" dirty="0">
                <a:solidFill>
                  <a:schemeClr val="bg1"/>
                </a:solidFill>
              </a:rPr>
              <a:t>Estimate what new subsidy might be</a:t>
            </a:r>
          </a:p>
          <a:p>
            <a:pPr lvl="1">
              <a:buClr>
                <a:schemeClr val="bg1"/>
              </a:buClr>
              <a:buFont typeface="Wingdings" panose="05000000000000000000" pitchFamily="2" charset="2"/>
              <a:buChar char="§"/>
            </a:pPr>
            <a:r>
              <a:rPr lang="en-AU" sz="2000" dirty="0">
                <a:solidFill>
                  <a:schemeClr val="bg1"/>
                </a:solidFill>
              </a:rPr>
              <a:t>Compare to current benefit/rebate</a:t>
            </a:r>
          </a:p>
          <a:p>
            <a:pPr lvl="1">
              <a:buClr>
                <a:schemeClr val="bg1"/>
              </a:buClr>
              <a:buFont typeface="Wingdings" panose="05000000000000000000" pitchFamily="2" charset="2"/>
              <a:buChar char="§"/>
            </a:pPr>
            <a:r>
              <a:rPr lang="en-AU" sz="2000" dirty="0">
                <a:solidFill>
                  <a:schemeClr val="bg1"/>
                </a:solidFill>
              </a:rPr>
              <a:t>Estimator at </a:t>
            </a:r>
            <a:r>
              <a:rPr lang="en-AU" sz="2000" dirty="0"/>
              <a:t>www.bit.ly/CCSEstimator</a:t>
            </a:r>
          </a:p>
          <a:p>
            <a:pPr lvl="1">
              <a:buClr>
                <a:schemeClr val="bg1"/>
              </a:buClr>
              <a:buFont typeface="Wingdings" panose="05000000000000000000" pitchFamily="2" charset="2"/>
              <a:buChar char="§"/>
            </a:pPr>
            <a:r>
              <a:rPr lang="en-AU" sz="2000" dirty="0"/>
              <a:t>OR click </a:t>
            </a:r>
            <a:r>
              <a:rPr lang="en-AU" sz="2000" dirty="0">
                <a:hlinkClick r:id="rId2"/>
              </a:rPr>
              <a:t>HERE</a:t>
            </a:r>
            <a:endParaRPr lang="en-AU" sz="2000" dirty="0"/>
          </a:p>
          <a:p>
            <a:pPr lvl="1">
              <a:buClr>
                <a:schemeClr val="bg1"/>
              </a:buClr>
              <a:buFont typeface="Wingdings" panose="05000000000000000000" pitchFamily="2" charset="2"/>
              <a:buChar char="§"/>
            </a:pPr>
            <a:endParaRPr lang="en-AU" sz="2000" dirty="0"/>
          </a:p>
        </p:txBody>
      </p:sp>
      <p:sp>
        <p:nvSpPr>
          <p:cNvPr id="4" name="Slide Number Placeholder 3">
            <a:extLst>
              <a:ext uri="{FF2B5EF4-FFF2-40B4-BE49-F238E27FC236}">
                <a16:creationId xmlns:a16="http://schemas.microsoft.com/office/drawing/2014/main" id="{895C4253-12EB-40AC-94BB-641CA2E3F535}"/>
              </a:ext>
            </a:extLst>
          </p:cNvPr>
          <p:cNvSpPr>
            <a:spLocks noGrp="1"/>
          </p:cNvSpPr>
          <p:nvPr>
            <p:ph type="sldNum" sz="quarter" idx="12"/>
          </p:nvPr>
        </p:nvSpPr>
        <p:spPr>
          <a:xfrm>
            <a:off x="10837333" y="6535157"/>
            <a:ext cx="973667" cy="274320"/>
          </a:xfrm>
        </p:spPr>
        <p:txBody>
          <a:bodyPr>
            <a:normAutofit/>
          </a:bodyPr>
          <a:lstStyle/>
          <a:p>
            <a:pPr>
              <a:spcAft>
                <a:spcPts val="600"/>
              </a:spcAft>
            </a:pPr>
            <a:fld id="{3C05B6ED-7C1A-4B96-BD28-C077F8E9D174}" type="slidenum">
              <a:rPr lang="en-AU" smtClean="0"/>
              <a:pPr>
                <a:spcAft>
                  <a:spcPts val="600"/>
                </a:spcAft>
              </a:pPr>
              <a:t>16</a:t>
            </a:fld>
            <a:endParaRPr lang="en-AU"/>
          </a:p>
        </p:txBody>
      </p:sp>
    </p:spTree>
    <p:extLst>
      <p:ext uri="{BB962C8B-B14F-4D97-AF65-F5344CB8AC3E}">
        <p14:creationId xmlns:p14="http://schemas.microsoft.com/office/powerpoint/2010/main" val="11301106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038CB10-1F5C-4D54-9DF7-12586DE5B007}"/>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7546" y="4572000"/>
            <a:ext cx="7058307" cy="1964266"/>
          </a:xfrm>
          <a:prstGeom prst="rect">
            <a:avLst/>
          </a:prstGeom>
          <a:solidFill>
            <a:srgbClr val="9516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73ED6512-6858-4552-B699-9A97FE9A4EA2}"/>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34655" y="321732"/>
            <a:ext cx="4335613" cy="6214534"/>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10CA49BA-64FD-4D4F-9923-39C2620BDB3C}"/>
              </a:ext>
            </a:extLst>
          </p:cNvPr>
          <p:cNvPicPr>
            <a:picLocks noChangeAspect="1"/>
          </p:cNvPicPr>
          <p:nvPr/>
        </p:nvPicPr>
        <p:blipFill rotWithShape="1">
          <a:blip r:embed="rId2"/>
          <a:srcRect l="3338"/>
          <a:stretch/>
        </p:blipFill>
        <p:spPr>
          <a:xfrm>
            <a:off x="327547" y="321733"/>
            <a:ext cx="7058306" cy="4107392"/>
          </a:xfrm>
          <a:prstGeom prst="rect">
            <a:avLst/>
          </a:prstGeom>
        </p:spPr>
      </p:pic>
      <p:sp>
        <p:nvSpPr>
          <p:cNvPr id="2" name="Title 1">
            <a:extLst>
              <a:ext uri="{FF2B5EF4-FFF2-40B4-BE49-F238E27FC236}">
                <a16:creationId xmlns:a16="http://schemas.microsoft.com/office/drawing/2014/main" id="{CF6C3A73-3779-4339-AA84-5F3EC41830DA}"/>
              </a:ext>
            </a:extLst>
          </p:cNvPr>
          <p:cNvSpPr>
            <a:spLocks noGrp="1"/>
          </p:cNvSpPr>
          <p:nvPr>
            <p:ph type="title"/>
          </p:nvPr>
        </p:nvSpPr>
        <p:spPr>
          <a:xfrm>
            <a:off x="524256" y="4767072"/>
            <a:ext cx="6594189" cy="1625210"/>
          </a:xfrm>
        </p:spPr>
        <p:txBody>
          <a:bodyPr>
            <a:normAutofit/>
          </a:bodyPr>
          <a:lstStyle/>
          <a:p>
            <a:pPr algn="r"/>
            <a:r>
              <a:rPr lang="en-AU" dirty="0">
                <a:solidFill>
                  <a:srgbClr val="FFFFFF"/>
                </a:solidFill>
              </a:rPr>
              <a:t>Child care safety net</a:t>
            </a:r>
          </a:p>
        </p:txBody>
      </p:sp>
      <p:sp>
        <p:nvSpPr>
          <p:cNvPr id="3" name="Content Placeholder 2">
            <a:extLst>
              <a:ext uri="{FF2B5EF4-FFF2-40B4-BE49-F238E27FC236}">
                <a16:creationId xmlns:a16="http://schemas.microsoft.com/office/drawing/2014/main" id="{DFA2416A-D874-48AD-8776-DB2AC7B52227}"/>
              </a:ext>
            </a:extLst>
          </p:cNvPr>
          <p:cNvSpPr>
            <a:spLocks noGrp="1"/>
          </p:cNvSpPr>
          <p:nvPr>
            <p:ph idx="1"/>
          </p:nvPr>
        </p:nvSpPr>
        <p:spPr>
          <a:xfrm>
            <a:off x="7715251" y="917725"/>
            <a:ext cx="3952494" cy="4852362"/>
          </a:xfrm>
        </p:spPr>
        <p:txBody>
          <a:bodyPr anchor="ctr">
            <a:normAutofit/>
          </a:bodyPr>
          <a:lstStyle/>
          <a:p>
            <a:pPr marL="0" indent="0">
              <a:buClr>
                <a:schemeClr val="tx2"/>
              </a:buClr>
              <a:buNone/>
            </a:pPr>
            <a:r>
              <a:rPr lang="en-AU" sz="2000" b="1" dirty="0">
                <a:solidFill>
                  <a:srgbClr val="FFFFFF"/>
                </a:solidFill>
              </a:rPr>
              <a:t>Progressively rolled out from July 2016 and includes:</a:t>
            </a:r>
          </a:p>
          <a:p>
            <a:pPr lvl="1"/>
            <a:r>
              <a:rPr lang="en-AU" sz="2000" dirty="0">
                <a:solidFill>
                  <a:srgbClr val="FFFFFF"/>
                </a:solidFill>
              </a:rPr>
              <a:t>Additional Child Care Subsidy</a:t>
            </a:r>
          </a:p>
          <a:p>
            <a:pPr lvl="1"/>
            <a:r>
              <a:rPr lang="en-AU" sz="2000" dirty="0">
                <a:solidFill>
                  <a:srgbClr val="FFFFFF"/>
                </a:solidFill>
              </a:rPr>
              <a:t>Community Child Care Fund</a:t>
            </a:r>
          </a:p>
          <a:p>
            <a:pPr lvl="1"/>
            <a:r>
              <a:rPr lang="en-AU" sz="2000" dirty="0">
                <a:solidFill>
                  <a:srgbClr val="FFFFFF"/>
                </a:solidFill>
              </a:rPr>
              <a:t>Inclusion Support Programme</a:t>
            </a:r>
          </a:p>
          <a:p>
            <a:pPr lvl="1"/>
            <a:endParaRPr lang="en-AU" sz="2000" dirty="0">
              <a:solidFill>
                <a:srgbClr val="FFFFFF"/>
              </a:solidFill>
            </a:endParaRPr>
          </a:p>
          <a:p>
            <a:pPr lvl="1"/>
            <a:endParaRPr lang="en-AU" sz="2000" dirty="0">
              <a:solidFill>
                <a:srgbClr val="FFFFFF"/>
              </a:solidFill>
            </a:endParaRPr>
          </a:p>
        </p:txBody>
      </p:sp>
      <p:sp>
        <p:nvSpPr>
          <p:cNvPr id="5" name="Slide Number Placeholder 4">
            <a:extLst>
              <a:ext uri="{FF2B5EF4-FFF2-40B4-BE49-F238E27FC236}">
                <a16:creationId xmlns:a16="http://schemas.microsoft.com/office/drawing/2014/main" id="{6C4DC102-0A4D-4B67-B074-BABE9F436579}"/>
              </a:ext>
            </a:extLst>
          </p:cNvPr>
          <p:cNvSpPr>
            <a:spLocks noGrp="1"/>
          </p:cNvSpPr>
          <p:nvPr>
            <p:ph type="sldNum" sz="quarter" idx="12"/>
          </p:nvPr>
        </p:nvSpPr>
        <p:spPr>
          <a:xfrm>
            <a:off x="10837333" y="6535157"/>
            <a:ext cx="973667" cy="274320"/>
          </a:xfrm>
        </p:spPr>
        <p:txBody>
          <a:bodyPr>
            <a:normAutofit/>
          </a:bodyPr>
          <a:lstStyle/>
          <a:p>
            <a:pPr>
              <a:spcAft>
                <a:spcPts val="600"/>
              </a:spcAft>
            </a:pPr>
            <a:fld id="{3C05B6ED-7C1A-4B96-BD28-C077F8E9D174}" type="slidenum">
              <a:rPr lang="en-AU" smtClean="0"/>
              <a:pPr>
                <a:spcAft>
                  <a:spcPts val="600"/>
                </a:spcAft>
              </a:pPr>
              <a:t>17</a:t>
            </a:fld>
            <a:endParaRPr lang="en-AU"/>
          </a:p>
        </p:txBody>
      </p:sp>
    </p:spTree>
    <p:extLst>
      <p:ext uri="{BB962C8B-B14F-4D97-AF65-F5344CB8AC3E}">
        <p14:creationId xmlns:p14="http://schemas.microsoft.com/office/powerpoint/2010/main" val="220251281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4038CB10-1F5C-4D54-9DF7-12586DE5B007}"/>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7546" y="4572000"/>
            <a:ext cx="7058307" cy="1964266"/>
          </a:xfrm>
          <a:prstGeom prst="rect">
            <a:avLst/>
          </a:prstGeom>
          <a:solidFill>
            <a:srgbClr val="A78C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13">
            <a:extLst>
              <a:ext uri="{FF2B5EF4-FFF2-40B4-BE49-F238E27FC236}">
                <a16:creationId xmlns:a16="http://schemas.microsoft.com/office/drawing/2014/main" id="{73ED6512-6858-4552-B699-9A97FE9A4EA2}"/>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34655" y="321732"/>
            <a:ext cx="4335613" cy="6214534"/>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a:extLst>
              <a:ext uri="{FF2B5EF4-FFF2-40B4-BE49-F238E27FC236}">
                <a16:creationId xmlns:a16="http://schemas.microsoft.com/office/drawing/2014/main" id="{58DB7773-8467-4238-92BC-749EAD10247A}"/>
              </a:ext>
            </a:extLst>
          </p:cNvPr>
          <p:cNvPicPr>
            <a:picLocks noChangeAspect="1"/>
          </p:cNvPicPr>
          <p:nvPr/>
        </p:nvPicPr>
        <p:blipFill rotWithShape="1">
          <a:blip r:embed="rId3"/>
          <a:srcRect r="1" b="12822"/>
          <a:stretch/>
        </p:blipFill>
        <p:spPr>
          <a:xfrm>
            <a:off x="327547" y="321733"/>
            <a:ext cx="7058306" cy="4107392"/>
          </a:xfrm>
          <a:prstGeom prst="rect">
            <a:avLst/>
          </a:prstGeom>
        </p:spPr>
      </p:pic>
      <p:sp>
        <p:nvSpPr>
          <p:cNvPr id="2" name="Title 1"/>
          <p:cNvSpPr>
            <a:spLocks noGrp="1"/>
          </p:cNvSpPr>
          <p:nvPr>
            <p:ph type="title"/>
          </p:nvPr>
        </p:nvSpPr>
        <p:spPr>
          <a:xfrm>
            <a:off x="321732" y="4767072"/>
            <a:ext cx="7010398" cy="1625210"/>
          </a:xfrm>
        </p:spPr>
        <p:txBody>
          <a:bodyPr vert="horz" lIns="91440" tIns="45720" rIns="91440" bIns="45720" rtlCol="0" anchor="ctr">
            <a:normAutofit/>
          </a:bodyPr>
          <a:lstStyle/>
          <a:p>
            <a:pPr algn="r"/>
            <a:r>
              <a:rPr lang="en-US" dirty="0">
                <a:solidFill>
                  <a:srgbClr val="FFFFFF"/>
                </a:solidFill>
              </a:rPr>
              <a:t>Additional Child Care Subsidy</a:t>
            </a:r>
          </a:p>
        </p:txBody>
      </p:sp>
      <p:sp>
        <p:nvSpPr>
          <p:cNvPr id="5" name="Slide Number Placeholder 4">
            <a:extLst>
              <a:ext uri="{FF2B5EF4-FFF2-40B4-BE49-F238E27FC236}">
                <a16:creationId xmlns:a16="http://schemas.microsoft.com/office/drawing/2014/main" id="{6D8F166A-788F-4641-998F-EB96B9EAC981}"/>
              </a:ext>
            </a:extLst>
          </p:cNvPr>
          <p:cNvSpPr>
            <a:spLocks noGrp="1"/>
          </p:cNvSpPr>
          <p:nvPr>
            <p:ph type="sldNum" sz="quarter" idx="12"/>
          </p:nvPr>
        </p:nvSpPr>
        <p:spPr>
          <a:xfrm>
            <a:off x="10837333" y="6535157"/>
            <a:ext cx="973667" cy="274320"/>
          </a:xfrm>
        </p:spPr>
        <p:txBody>
          <a:bodyPr vert="horz" lIns="91440" tIns="45720" rIns="91440" bIns="45720" rtlCol="0" anchor="ctr">
            <a:normAutofit/>
          </a:bodyPr>
          <a:lstStyle/>
          <a:p>
            <a:pPr defTabSz="914400">
              <a:spcAft>
                <a:spcPts val="600"/>
              </a:spcAft>
            </a:pPr>
            <a:fld id="{3C05B6ED-7C1A-4B96-BD28-C077F8E9D174}" type="slidenum">
              <a:rPr lang="en-US" smtClean="0"/>
              <a:pPr defTabSz="914400">
                <a:spcAft>
                  <a:spcPts val="600"/>
                </a:spcAft>
              </a:pPr>
              <a:t>18</a:t>
            </a:fld>
            <a:endParaRPr lang="en-US"/>
          </a:p>
        </p:txBody>
      </p:sp>
      <p:sp>
        <p:nvSpPr>
          <p:cNvPr id="6" name="Content Placeholder 2">
            <a:extLst>
              <a:ext uri="{FF2B5EF4-FFF2-40B4-BE49-F238E27FC236}">
                <a16:creationId xmlns:a16="http://schemas.microsoft.com/office/drawing/2014/main" id="{BFF310CA-9988-4340-9C0D-9F494E3E0E1B}"/>
              </a:ext>
            </a:extLst>
          </p:cNvPr>
          <p:cNvSpPr txBox="1">
            <a:spLocks/>
          </p:cNvSpPr>
          <p:nvPr/>
        </p:nvSpPr>
        <p:spPr>
          <a:xfrm>
            <a:off x="7670800" y="917725"/>
            <a:ext cx="4064000" cy="4852362"/>
          </a:xfrm>
          <a:prstGeom prst="rect">
            <a:avLst/>
          </a:prstGeom>
        </p:spPr>
        <p:txBody>
          <a:bodyPr vert="horz" lIns="45720" tIns="45720" rIns="45720" bIns="45720" rtlCol="0" anchor="ctr">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292C30"/>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292C30"/>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292C30"/>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292C30"/>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292C3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Clr>
                <a:schemeClr val="accent1"/>
              </a:buClr>
              <a:buFont typeface="Arial" panose="020B0604020202020204" pitchFamily="34" charset="0"/>
              <a:buNone/>
            </a:pPr>
            <a:r>
              <a:rPr lang="en-US" sz="2000" b="1" dirty="0">
                <a:solidFill>
                  <a:srgbClr val="FFFFFF"/>
                </a:solidFill>
              </a:rPr>
              <a:t>A top up payment in addition to the Child Care Subsidy is available to support vulnerable families and children</a:t>
            </a:r>
          </a:p>
          <a:p>
            <a:pPr marL="0" indent="0">
              <a:buClr>
                <a:schemeClr val="accent1"/>
              </a:buClr>
              <a:buFont typeface="Arial" panose="020B0604020202020204" pitchFamily="34" charset="0"/>
              <a:buNone/>
            </a:pPr>
            <a:endParaRPr lang="en-US" sz="2000" b="1" dirty="0">
              <a:solidFill>
                <a:srgbClr val="FFFFFF"/>
              </a:solidFill>
            </a:endParaRPr>
          </a:p>
          <a:p>
            <a:pPr marL="0" indent="0">
              <a:buClr>
                <a:schemeClr val="accent1"/>
              </a:buClr>
              <a:buFont typeface="Arial" panose="020B0604020202020204" pitchFamily="34" charset="0"/>
              <a:buNone/>
            </a:pPr>
            <a:r>
              <a:rPr lang="en-US" sz="2000" b="1" dirty="0">
                <a:solidFill>
                  <a:srgbClr val="FFFFFF"/>
                </a:solidFill>
              </a:rPr>
              <a:t>Services can apply for funding to improve child wellbeing</a:t>
            </a:r>
          </a:p>
          <a:p>
            <a:pPr marL="265176" lvl="1" indent="-137160">
              <a:spcBef>
                <a:spcPts val="200"/>
              </a:spcBef>
              <a:spcAft>
                <a:spcPts val="400"/>
              </a:spcAft>
              <a:buClr>
                <a:schemeClr val="accent1"/>
              </a:buClr>
              <a:buFont typeface="Wingdings 3" pitchFamily="18" charset="2"/>
              <a:buChar char=""/>
            </a:pPr>
            <a:r>
              <a:rPr lang="en-US" sz="2000" dirty="0">
                <a:solidFill>
                  <a:srgbClr val="FFFFFF"/>
                </a:solidFill>
              </a:rPr>
              <a:t>Children at risk of serious abuse or neglect</a:t>
            </a:r>
          </a:p>
          <a:p>
            <a:pPr marL="265176" lvl="1" indent="-137160">
              <a:spcBef>
                <a:spcPts val="200"/>
              </a:spcBef>
              <a:spcAft>
                <a:spcPts val="400"/>
              </a:spcAft>
              <a:buClr>
                <a:schemeClr val="accent1"/>
              </a:buClr>
              <a:buFont typeface="Wingdings 3" pitchFamily="18" charset="2"/>
              <a:buChar char=""/>
            </a:pPr>
            <a:endParaRPr lang="en-US" sz="2000" dirty="0">
              <a:solidFill>
                <a:srgbClr val="FFFFFF"/>
              </a:solidFill>
            </a:endParaRPr>
          </a:p>
          <a:p>
            <a:pPr marL="128016" lvl="1" indent="0">
              <a:spcBef>
                <a:spcPts val="200"/>
              </a:spcBef>
              <a:spcAft>
                <a:spcPts val="400"/>
              </a:spcAft>
              <a:buClr>
                <a:schemeClr val="accent1"/>
              </a:buClr>
              <a:buNone/>
            </a:pPr>
            <a:r>
              <a:rPr lang="en-US" sz="2000" b="1" dirty="0">
                <a:solidFill>
                  <a:srgbClr val="FFFFFF"/>
                </a:solidFill>
              </a:rPr>
              <a:t>Families Can Apply</a:t>
            </a:r>
          </a:p>
          <a:p>
            <a:pPr marL="265176" lvl="1" indent="-137160">
              <a:spcBef>
                <a:spcPts val="200"/>
              </a:spcBef>
              <a:spcAft>
                <a:spcPts val="400"/>
              </a:spcAft>
              <a:buClr>
                <a:schemeClr val="accent1"/>
              </a:buClr>
              <a:buFont typeface="Wingdings 3" pitchFamily="18" charset="2"/>
              <a:buChar char=""/>
            </a:pPr>
            <a:r>
              <a:rPr lang="en-US" sz="2000" dirty="0">
                <a:solidFill>
                  <a:srgbClr val="FFFFFF"/>
                </a:solidFill>
              </a:rPr>
              <a:t>Grandparent principal </a:t>
            </a:r>
            <a:r>
              <a:rPr lang="en-US" sz="2000" dirty="0" err="1">
                <a:solidFill>
                  <a:srgbClr val="FFFFFF"/>
                </a:solidFill>
              </a:rPr>
              <a:t>carers</a:t>
            </a:r>
            <a:r>
              <a:rPr lang="en-US" sz="2000" dirty="0">
                <a:solidFill>
                  <a:srgbClr val="FFFFFF"/>
                </a:solidFill>
              </a:rPr>
              <a:t> on income support</a:t>
            </a:r>
          </a:p>
          <a:p>
            <a:pPr marL="265176" lvl="1" indent="-137160">
              <a:spcBef>
                <a:spcPts val="200"/>
              </a:spcBef>
              <a:spcAft>
                <a:spcPts val="400"/>
              </a:spcAft>
              <a:buClr>
                <a:schemeClr val="accent1"/>
              </a:buClr>
              <a:buFont typeface="Wingdings 3" pitchFamily="18" charset="2"/>
              <a:buChar char=""/>
            </a:pPr>
            <a:r>
              <a:rPr lang="en-US" sz="2000" dirty="0">
                <a:solidFill>
                  <a:srgbClr val="FFFFFF"/>
                </a:solidFill>
              </a:rPr>
              <a:t>Families experiencing temporary financial hardship</a:t>
            </a:r>
          </a:p>
          <a:p>
            <a:pPr marL="265176" lvl="1" indent="-137160">
              <a:spcBef>
                <a:spcPts val="200"/>
              </a:spcBef>
              <a:spcAft>
                <a:spcPts val="400"/>
              </a:spcAft>
              <a:buClr>
                <a:schemeClr val="accent1"/>
              </a:buClr>
              <a:buFont typeface="Wingdings 3" pitchFamily="18" charset="2"/>
              <a:buChar char=""/>
            </a:pPr>
            <a:r>
              <a:rPr lang="en-US" sz="2000" dirty="0">
                <a:solidFill>
                  <a:srgbClr val="FFFFFF"/>
                </a:solidFill>
              </a:rPr>
              <a:t>Parents transitioning to work from income support</a:t>
            </a:r>
          </a:p>
          <a:p>
            <a:pPr marL="0" indent="0">
              <a:buClr>
                <a:schemeClr val="accent1"/>
              </a:buClr>
              <a:buNone/>
            </a:pPr>
            <a:endParaRPr lang="en-US" sz="2000" dirty="0">
              <a:solidFill>
                <a:srgbClr val="FFFFFF"/>
              </a:solidFill>
            </a:endParaRPr>
          </a:p>
          <a:p>
            <a:pPr marL="0" indent="0">
              <a:buClr>
                <a:schemeClr val="accent1"/>
              </a:buClr>
              <a:buNone/>
            </a:pPr>
            <a:r>
              <a:rPr lang="en-US" sz="2000" dirty="0">
                <a:solidFill>
                  <a:srgbClr val="FFFFFF"/>
                </a:solidFill>
              </a:rPr>
              <a:t>More information can be found on the Department of Education and Training website </a:t>
            </a:r>
            <a:r>
              <a:rPr lang="en-US" sz="2000" dirty="0">
                <a:solidFill>
                  <a:srgbClr val="FFFFFF"/>
                </a:solidFill>
                <a:hlinkClick r:id="rId4"/>
              </a:rPr>
              <a:t>HERE</a:t>
            </a:r>
            <a:endParaRPr lang="en-US" sz="2000" dirty="0">
              <a:solidFill>
                <a:srgbClr val="FFFFFF"/>
              </a:solidFill>
            </a:endParaRPr>
          </a:p>
        </p:txBody>
      </p:sp>
    </p:spTree>
    <p:extLst>
      <p:ext uri="{BB962C8B-B14F-4D97-AF65-F5344CB8AC3E}">
        <p14:creationId xmlns:p14="http://schemas.microsoft.com/office/powerpoint/2010/main" val="22933793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 name="Rectangle 30">
            <a:extLst>
              <a:ext uri="{FF2B5EF4-FFF2-40B4-BE49-F238E27FC236}">
                <a16:creationId xmlns:a16="http://schemas.microsoft.com/office/drawing/2014/main" id="{9FAFEBEB-E7DF-4119-99EC-3C2C5F3C7AAF}"/>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7547" y="321731"/>
            <a:ext cx="5688020" cy="6214535"/>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8E25F227-C9F5-44BC-8ECE-188763D8538E}"/>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76434" y="321732"/>
            <a:ext cx="5693835" cy="621453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40998" y="965200"/>
            <a:ext cx="4689938" cy="4815596"/>
          </a:xfrm>
        </p:spPr>
        <p:txBody>
          <a:bodyPr>
            <a:normAutofit/>
          </a:bodyPr>
          <a:lstStyle/>
          <a:p>
            <a:pPr algn="r"/>
            <a:r>
              <a:rPr lang="en-AU" dirty="0">
                <a:solidFill>
                  <a:srgbClr val="FFFFFF"/>
                </a:solidFill>
              </a:rPr>
              <a:t>Community Child Care Fund (CCCF)</a:t>
            </a:r>
          </a:p>
        </p:txBody>
      </p:sp>
      <p:sp>
        <p:nvSpPr>
          <p:cNvPr id="26" name="Content Placeholder 2">
            <a:extLst>
              <a:ext uri="{FF2B5EF4-FFF2-40B4-BE49-F238E27FC236}">
                <a16:creationId xmlns:a16="http://schemas.microsoft.com/office/drawing/2014/main" id="{149766FC-C67A-4B5D-A20F-B3B83FFC3A88}"/>
              </a:ext>
            </a:extLst>
          </p:cNvPr>
          <p:cNvSpPr>
            <a:spLocks noGrp="1"/>
          </p:cNvSpPr>
          <p:nvPr>
            <p:ph idx="1"/>
          </p:nvPr>
        </p:nvSpPr>
        <p:spPr>
          <a:xfrm>
            <a:off x="6429375" y="974875"/>
            <a:ext cx="5219700" cy="4852362"/>
          </a:xfrm>
        </p:spPr>
        <p:txBody>
          <a:bodyPr anchor="ctr">
            <a:normAutofit/>
          </a:bodyPr>
          <a:lstStyle/>
          <a:p>
            <a:pPr marL="0" indent="0">
              <a:buClr>
                <a:schemeClr val="tx2"/>
              </a:buClr>
              <a:buNone/>
            </a:pPr>
            <a:r>
              <a:rPr lang="en-AU" sz="2000" b="1" dirty="0">
                <a:solidFill>
                  <a:srgbClr val="FFFFFF"/>
                </a:solidFill>
              </a:rPr>
              <a:t>Child care services could apply for supplementary grant funding:</a:t>
            </a:r>
          </a:p>
          <a:p>
            <a:pPr lvl="1">
              <a:buClrTx/>
            </a:pPr>
            <a:r>
              <a:rPr lang="en-AU" sz="2000" dirty="0">
                <a:solidFill>
                  <a:srgbClr val="FFFFFF"/>
                </a:solidFill>
              </a:rPr>
              <a:t>Reduce barriers in accessing child care</a:t>
            </a:r>
          </a:p>
          <a:p>
            <a:pPr lvl="1">
              <a:buClrTx/>
            </a:pPr>
            <a:r>
              <a:rPr lang="en-AU" sz="2000" dirty="0">
                <a:solidFill>
                  <a:srgbClr val="FFFFFF"/>
                </a:solidFill>
              </a:rPr>
              <a:t>Focus on disadvantaged or vulnerable families and communities</a:t>
            </a:r>
          </a:p>
          <a:p>
            <a:pPr lvl="1">
              <a:buClrTx/>
            </a:pPr>
            <a:r>
              <a:rPr lang="en-AU" sz="2000" dirty="0">
                <a:solidFill>
                  <a:srgbClr val="FFFFFF"/>
                </a:solidFill>
              </a:rPr>
              <a:t>Sustainability support for child care services experiencing viability issues</a:t>
            </a:r>
          </a:p>
          <a:p>
            <a:pPr lvl="1">
              <a:buClrTx/>
            </a:pPr>
            <a:r>
              <a:rPr lang="en-AU" sz="2000" dirty="0">
                <a:solidFill>
                  <a:srgbClr val="FFFFFF"/>
                </a:solidFill>
              </a:rPr>
              <a:t>Capital support to increase supply of child care places in areas of high unmet demand</a:t>
            </a:r>
          </a:p>
          <a:p>
            <a:pPr lvl="1">
              <a:buClrTx/>
            </a:pPr>
            <a:r>
              <a:rPr lang="en-AU" sz="2000" dirty="0">
                <a:solidFill>
                  <a:srgbClr val="FFFFFF"/>
                </a:solidFill>
              </a:rPr>
              <a:t>Open to both private and community services</a:t>
            </a:r>
          </a:p>
          <a:p>
            <a:pPr lvl="1">
              <a:buClrTx/>
            </a:pPr>
            <a:endParaRPr lang="en-AU" sz="2000" dirty="0">
              <a:solidFill>
                <a:srgbClr val="FFFFFF"/>
              </a:solidFill>
            </a:endParaRPr>
          </a:p>
          <a:p>
            <a:pPr marL="128016" lvl="1" indent="0">
              <a:buClrTx/>
              <a:buNone/>
            </a:pPr>
            <a:r>
              <a:rPr lang="en-AU" sz="2000" i="1" dirty="0">
                <a:solidFill>
                  <a:srgbClr val="FFFFFF"/>
                </a:solidFill>
              </a:rPr>
              <a:t>Please note that the deadline for this funding expired on 30 November 2017</a:t>
            </a:r>
          </a:p>
          <a:p>
            <a:pPr>
              <a:buClr>
                <a:schemeClr val="tx2"/>
              </a:buClr>
            </a:pPr>
            <a:endParaRPr lang="en-AU" sz="2000" dirty="0">
              <a:solidFill>
                <a:srgbClr val="FFFFFF"/>
              </a:solidFill>
            </a:endParaRPr>
          </a:p>
        </p:txBody>
      </p:sp>
      <p:sp>
        <p:nvSpPr>
          <p:cNvPr id="4" name="Slide Number Placeholder 4">
            <a:extLst>
              <a:ext uri="{FF2B5EF4-FFF2-40B4-BE49-F238E27FC236}">
                <a16:creationId xmlns:a16="http://schemas.microsoft.com/office/drawing/2014/main" id="{EF8AC3B8-F10A-4143-AEF7-81FA35509DC2}"/>
              </a:ext>
            </a:extLst>
          </p:cNvPr>
          <p:cNvSpPr>
            <a:spLocks noGrp="1"/>
          </p:cNvSpPr>
          <p:nvPr>
            <p:ph type="sldNum" sz="quarter" idx="12"/>
          </p:nvPr>
        </p:nvSpPr>
        <p:spPr>
          <a:xfrm>
            <a:off x="10837333" y="6535157"/>
            <a:ext cx="973667" cy="274320"/>
          </a:xfrm>
        </p:spPr>
        <p:txBody>
          <a:bodyPr>
            <a:normAutofit/>
          </a:bodyPr>
          <a:lstStyle/>
          <a:p>
            <a:pPr>
              <a:spcAft>
                <a:spcPts val="600"/>
              </a:spcAft>
            </a:pPr>
            <a:fld id="{3C05B6ED-7C1A-4B96-BD28-C077F8E9D174}" type="slidenum">
              <a:rPr lang="en-AU" smtClean="0"/>
              <a:pPr>
                <a:spcAft>
                  <a:spcPts val="600"/>
                </a:spcAft>
              </a:pPr>
              <a:t>19</a:t>
            </a:fld>
            <a:endParaRPr lang="en-AU"/>
          </a:p>
        </p:txBody>
      </p:sp>
    </p:spTree>
    <p:extLst>
      <p:ext uri="{BB962C8B-B14F-4D97-AF65-F5344CB8AC3E}">
        <p14:creationId xmlns:p14="http://schemas.microsoft.com/office/powerpoint/2010/main" val="8938709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descr="A close up of a street sign on a pole&#10;&#10;Description generated with very high confidence">
            <a:extLst>
              <a:ext uri="{FF2B5EF4-FFF2-40B4-BE49-F238E27FC236}">
                <a16:creationId xmlns:a16="http://schemas.microsoft.com/office/drawing/2014/main" id="{9B01D5A4-F7B9-4C41-88CF-A95CE4CBB924}"/>
              </a:ext>
            </a:extLst>
          </p:cNvPr>
          <p:cNvPicPr>
            <a:picLocks noChangeAspect="1"/>
          </p:cNvPicPr>
          <p:nvPr/>
        </p:nvPicPr>
        <p:blipFill rotWithShape="1">
          <a:blip r:embed="rId2">
            <a:alphaModFix amt="25000"/>
            <a:extLst/>
          </a:blip>
          <a:srcRect t="3707" b="12024"/>
          <a:stretch/>
        </p:blipFill>
        <p:spPr>
          <a:xfrm>
            <a:off x="20" y="10"/>
            <a:ext cx="12191980" cy="6857990"/>
          </a:xfrm>
          <a:prstGeom prst="rect">
            <a:avLst/>
          </a:prstGeom>
        </p:spPr>
      </p:pic>
      <p:cxnSp>
        <p:nvCxnSpPr>
          <p:cNvPr id="10" name="Straight Connector 9">
            <a:extLst>
              <a:ext uri="{FF2B5EF4-FFF2-40B4-BE49-F238E27FC236}">
                <a16:creationId xmlns:a16="http://schemas.microsoft.com/office/drawing/2014/main" id="{FBC3B7EE-8632-4756-A078-1B3B0DF3B53E}"/>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762000" y="826324"/>
            <a:ext cx="0" cy="914400"/>
          </a:xfrm>
          <a:prstGeom prst="line">
            <a:avLst/>
          </a:prstGeom>
          <a:ln w="19050">
            <a:solidFill>
              <a:schemeClr val="accent1">
                <a:alpha val="80000"/>
              </a:schemeClr>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6D70D857-F9B0-4D24-B402-9461060A0C46}"/>
              </a:ext>
            </a:extLst>
          </p:cNvPr>
          <p:cNvSpPr>
            <a:spLocks noGrp="1"/>
          </p:cNvSpPr>
          <p:nvPr>
            <p:ph type="title"/>
          </p:nvPr>
        </p:nvSpPr>
        <p:spPr>
          <a:xfrm>
            <a:off x="1024128" y="585216"/>
            <a:ext cx="9720072" cy="1499616"/>
          </a:xfrm>
        </p:spPr>
        <p:txBody>
          <a:bodyPr>
            <a:normAutofit/>
          </a:bodyPr>
          <a:lstStyle/>
          <a:p>
            <a:r>
              <a:rPr lang="en-AU">
                <a:solidFill>
                  <a:srgbClr val="FFFFFF"/>
                </a:solidFill>
              </a:rPr>
              <a:t>Purpose</a:t>
            </a:r>
          </a:p>
        </p:txBody>
      </p:sp>
      <p:sp>
        <p:nvSpPr>
          <p:cNvPr id="3" name="Content Placeholder 2">
            <a:extLst>
              <a:ext uri="{FF2B5EF4-FFF2-40B4-BE49-F238E27FC236}">
                <a16:creationId xmlns:a16="http://schemas.microsoft.com/office/drawing/2014/main" id="{F41CEDA5-B26F-4023-9AB7-D658F34F9941}"/>
              </a:ext>
            </a:extLst>
          </p:cNvPr>
          <p:cNvSpPr>
            <a:spLocks noGrp="1"/>
          </p:cNvSpPr>
          <p:nvPr>
            <p:ph idx="1"/>
          </p:nvPr>
        </p:nvSpPr>
        <p:spPr>
          <a:xfrm>
            <a:off x="1024128" y="2286000"/>
            <a:ext cx="9720073" cy="4023360"/>
          </a:xfrm>
        </p:spPr>
        <p:txBody>
          <a:bodyPr>
            <a:normAutofit/>
          </a:bodyPr>
          <a:lstStyle/>
          <a:p>
            <a:r>
              <a:rPr lang="en-AU" dirty="0">
                <a:solidFill>
                  <a:srgbClr val="FFFFFF"/>
                </a:solidFill>
              </a:rPr>
              <a:t>This document is designed to support Approved Providers members of Australian Childcare Alliance during the implementation of the new Child Care Subsidy (CCS) </a:t>
            </a:r>
          </a:p>
          <a:p>
            <a:r>
              <a:rPr lang="en-AU" dirty="0">
                <a:solidFill>
                  <a:srgbClr val="FFFFFF"/>
                </a:solidFill>
              </a:rPr>
              <a:t>It is focused on enhancing Approved Providers understanding of how the new CCS will impact the families and children in their Early Childhood Education and Care (ECEC) service.</a:t>
            </a:r>
          </a:p>
        </p:txBody>
      </p:sp>
      <p:sp>
        <p:nvSpPr>
          <p:cNvPr id="4" name="Slide Number Placeholder 3">
            <a:extLst>
              <a:ext uri="{FF2B5EF4-FFF2-40B4-BE49-F238E27FC236}">
                <a16:creationId xmlns:a16="http://schemas.microsoft.com/office/drawing/2014/main" id="{05C823AC-3FDC-4785-9188-FA36FF859DFA}"/>
              </a:ext>
            </a:extLst>
          </p:cNvPr>
          <p:cNvSpPr>
            <a:spLocks noGrp="1"/>
          </p:cNvSpPr>
          <p:nvPr>
            <p:ph type="sldNum" sz="quarter" idx="12"/>
          </p:nvPr>
        </p:nvSpPr>
        <p:spPr>
          <a:xfrm>
            <a:off x="10837333" y="6470704"/>
            <a:ext cx="973667" cy="274320"/>
          </a:xfrm>
          <a:effectLst>
            <a:outerShdw blurRad="50800" dist="38100" dir="2700000" algn="tl" rotWithShape="0">
              <a:prstClr val="black">
                <a:alpha val="43000"/>
              </a:prstClr>
            </a:outerShdw>
          </a:effectLst>
        </p:spPr>
        <p:txBody>
          <a:bodyPr>
            <a:normAutofit/>
          </a:bodyPr>
          <a:lstStyle/>
          <a:p>
            <a:pPr>
              <a:spcAft>
                <a:spcPts val="600"/>
              </a:spcAft>
            </a:pPr>
            <a:fld id="{3C05B6ED-7C1A-4B96-BD28-C077F8E9D174}" type="slidenum">
              <a:rPr lang="en-AU">
                <a:solidFill>
                  <a:srgbClr val="FFFFFF"/>
                </a:solidFill>
              </a:rPr>
              <a:pPr>
                <a:spcAft>
                  <a:spcPts val="600"/>
                </a:spcAft>
              </a:pPr>
              <a:t>2</a:t>
            </a:fld>
            <a:endParaRPr lang="en-AU">
              <a:solidFill>
                <a:srgbClr val="FFFFFF"/>
              </a:solidFill>
            </a:endParaRPr>
          </a:p>
        </p:txBody>
      </p:sp>
    </p:spTree>
    <p:extLst>
      <p:ext uri="{BB962C8B-B14F-4D97-AF65-F5344CB8AC3E}">
        <p14:creationId xmlns:p14="http://schemas.microsoft.com/office/powerpoint/2010/main" val="3741948559"/>
      </p:ext>
    </p:extLst>
  </p:cSld>
  <p:clrMapOvr>
    <a:overrideClrMapping bg1="dk1" tx1="lt1" bg2="dk2" tx2="lt2" accent1="accent1" accent2="accent2" accent3="accent3" accent4="accent4" accent5="accent5" accent6="accent6" hlink="hlink" folHlink="folHlink"/>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 name="Rectangle 30">
            <a:extLst>
              <a:ext uri="{FF2B5EF4-FFF2-40B4-BE49-F238E27FC236}">
                <a16:creationId xmlns:a16="http://schemas.microsoft.com/office/drawing/2014/main" id="{9FAFEBEB-E7DF-4119-99EC-3C2C5F3C7AAF}"/>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7547" y="321731"/>
            <a:ext cx="5688020" cy="6214535"/>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w Cen MT" panose="020B0602020104020603"/>
              <a:ea typeface="+mn-ea"/>
              <a:cs typeface="+mn-cs"/>
            </a:endParaRPr>
          </a:p>
        </p:txBody>
      </p:sp>
      <p:sp>
        <p:nvSpPr>
          <p:cNvPr id="33" name="Rectangle 32">
            <a:extLst>
              <a:ext uri="{FF2B5EF4-FFF2-40B4-BE49-F238E27FC236}">
                <a16:creationId xmlns:a16="http://schemas.microsoft.com/office/drawing/2014/main" id="{8E25F227-C9F5-44BC-8ECE-188763D8538E}"/>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76434" y="321732"/>
            <a:ext cx="5693835" cy="621453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w Cen MT" panose="020B0602020104020603"/>
              <a:ea typeface="+mn-ea"/>
              <a:cs typeface="+mn-cs"/>
            </a:endParaRPr>
          </a:p>
        </p:txBody>
      </p:sp>
      <p:sp>
        <p:nvSpPr>
          <p:cNvPr id="2" name="Title 1"/>
          <p:cNvSpPr>
            <a:spLocks noGrp="1"/>
          </p:cNvSpPr>
          <p:nvPr>
            <p:ph type="title"/>
          </p:nvPr>
        </p:nvSpPr>
        <p:spPr>
          <a:xfrm>
            <a:off x="840998" y="965200"/>
            <a:ext cx="4689938" cy="4815596"/>
          </a:xfrm>
        </p:spPr>
        <p:txBody>
          <a:bodyPr>
            <a:normAutofit/>
          </a:bodyPr>
          <a:lstStyle/>
          <a:p>
            <a:pPr algn="r"/>
            <a:r>
              <a:rPr lang="en-AU" dirty="0">
                <a:solidFill>
                  <a:srgbClr val="FFFFFF"/>
                </a:solidFill>
              </a:rPr>
              <a:t>INCLUSION SUPPORT PROGRAMME</a:t>
            </a:r>
          </a:p>
        </p:txBody>
      </p:sp>
      <p:sp>
        <p:nvSpPr>
          <p:cNvPr id="26" name="Content Placeholder 2">
            <a:extLst>
              <a:ext uri="{FF2B5EF4-FFF2-40B4-BE49-F238E27FC236}">
                <a16:creationId xmlns:a16="http://schemas.microsoft.com/office/drawing/2014/main" id="{149766FC-C67A-4B5D-A20F-B3B83FFC3A88}"/>
              </a:ext>
            </a:extLst>
          </p:cNvPr>
          <p:cNvSpPr>
            <a:spLocks noGrp="1"/>
          </p:cNvSpPr>
          <p:nvPr>
            <p:ph idx="1"/>
          </p:nvPr>
        </p:nvSpPr>
        <p:spPr>
          <a:xfrm>
            <a:off x="6661065" y="974875"/>
            <a:ext cx="4724573" cy="4852362"/>
          </a:xfrm>
        </p:spPr>
        <p:txBody>
          <a:bodyPr anchor="ctr">
            <a:normAutofit/>
          </a:bodyPr>
          <a:lstStyle/>
          <a:p>
            <a:pPr marL="0" indent="0">
              <a:buClr>
                <a:schemeClr val="tx2"/>
              </a:buClr>
              <a:buNone/>
            </a:pPr>
            <a:r>
              <a:rPr lang="en-AU" sz="2000" b="1" dirty="0">
                <a:solidFill>
                  <a:srgbClr val="FFFFFF"/>
                </a:solidFill>
              </a:rPr>
              <a:t>Commenced 1 July 2016</a:t>
            </a:r>
          </a:p>
          <a:p>
            <a:pPr marL="0" indent="0">
              <a:buClr>
                <a:schemeClr val="tx2"/>
              </a:buClr>
              <a:buNone/>
            </a:pPr>
            <a:r>
              <a:rPr lang="en-AU" sz="2000" b="1" dirty="0">
                <a:solidFill>
                  <a:srgbClr val="FFFFFF"/>
                </a:solidFill>
              </a:rPr>
              <a:t>Contracted to deliver support services:</a:t>
            </a:r>
          </a:p>
          <a:p>
            <a:pPr lvl="1">
              <a:buClrTx/>
            </a:pPr>
            <a:r>
              <a:rPr lang="en-AU" sz="2000" dirty="0">
                <a:solidFill>
                  <a:srgbClr val="FFFFFF"/>
                </a:solidFill>
              </a:rPr>
              <a:t>Seven Inclusion Agencies</a:t>
            </a:r>
          </a:p>
          <a:p>
            <a:pPr lvl="1">
              <a:buClrTx/>
            </a:pPr>
            <a:r>
              <a:rPr lang="en-AU" sz="2000" dirty="0">
                <a:solidFill>
                  <a:srgbClr val="FFFFFF"/>
                </a:solidFill>
              </a:rPr>
              <a:t>One Inclusion Development Fund Manager</a:t>
            </a:r>
          </a:p>
          <a:p>
            <a:pPr marL="0" lvl="1" indent="0">
              <a:spcBef>
                <a:spcPts val="1200"/>
              </a:spcBef>
              <a:spcAft>
                <a:spcPts val="200"/>
              </a:spcAft>
              <a:buClr>
                <a:schemeClr val="tx2"/>
              </a:buClr>
              <a:buSzPct val="100000"/>
              <a:buNone/>
            </a:pPr>
            <a:r>
              <a:rPr lang="en-AU" sz="2000" b="1" dirty="0">
                <a:solidFill>
                  <a:srgbClr val="FFFFFF"/>
                </a:solidFill>
              </a:rPr>
              <a:t>Find out more </a:t>
            </a:r>
            <a:r>
              <a:rPr lang="en-AU" sz="2000" b="1" dirty="0">
                <a:solidFill>
                  <a:schemeClr val="bg1"/>
                </a:solidFill>
                <a:hlinkClick r:id="rId3" action="ppaction://hlinkfile"/>
              </a:rPr>
              <a:t>HERE</a:t>
            </a:r>
            <a:endParaRPr lang="en-AU" sz="2000" b="1" dirty="0">
              <a:solidFill>
                <a:schemeClr val="bg1"/>
              </a:solidFill>
            </a:endParaRPr>
          </a:p>
          <a:p>
            <a:pPr marL="128016" lvl="1" indent="0">
              <a:buClrTx/>
              <a:buNone/>
            </a:pPr>
            <a:endParaRPr lang="en-AU" sz="2000" b="1" dirty="0">
              <a:solidFill>
                <a:srgbClr val="FFFFFF"/>
              </a:solidFill>
            </a:endParaRPr>
          </a:p>
          <a:p>
            <a:pPr>
              <a:buClr>
                <a:schemeClr val="tx2"/>
              </a:buClr>
            </a:pPr>
            <a:endParaRPr lang="en-AU" sz="2000" dirty="0">
              <a:solidFill>
                <a:srgbClr val="FFFFFF"/>
              </a:solidFill>
            </a:endParaRPr>
          </a:p>
        </p:txBody>
      </p:sp>
      <p:sp>
        <p:nvSpPr>
          <p:cNvPr id="4" name="Slide Number Placeholder 4">
            <a:extLst>
              <a:ext uri="{FF2B5EF4-FFF2-40B4-BE49-F238E27FC236}">
                <a16:creationId xmlns:a16="http://schemas.microsoft.com/office/drawing/2014/main" id="{EF8AC3B8-F10A-4143-AEF7-81FA35509DC2}"/>
              </a:ext>
            </a:extLst>
          </p:cNvPr>
          <p:cNvSpPr>
            <a:spLocks noGrp="1"/>
          </p:cNvSpPr>
          <p:nvPr>
            <p:ph type="sldNum" sz="quarter" idx="12"/>
          </p:nvPr>
        </p:nvSpPr>
        <p:spPr>
          <a:xfrm>
            <a:off x="10837333" y="6535157"/>
            <a:ext cx="973667" cy="274320"/>
          </a:xfrm>
        </p:spPr>
        <p:txBody>
          <a:bodyPr>
            <a:norm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fld id="{3C05B6ED-7C1A-4B96-BD28-C077F8E9D174}" type="slidenum">
              <a:rPr kumimoji="0" lang="en-AU" sz="1000" b="0" i="0" u="none" strike="noStrike" kern="1200" cap="none" spc="0" normalizeH="0" baseline="0" noProof="0" smtClean="0">
                <a:ln>
                  <a:noFill/>
                </a:ln>
                <a:solidFill>
                  <a:prstClr val="black">
                    <a:lumMod val="95000"/>
                    <a:lumOff val="5000"/>
                  </a:prstClr>
                </a:solidFill>
                <a:effectLst/>
                <a:uLnTx/>
                <a:uFillTx/>
                <a:latin typeface="Tw Cen MT Condensed" panose="020B0606020104020203"/>
                <a:ea typeface="+mn-ea"/>
                <a:cs typeface="+mn-cs"/>
              </a:rPr>
              <a:pPr marL="0" marR="0" lvl="0" indent="0" algn="l" defTabSz="457200" rtl="0" eaLnBrk="1" fontAlgn="auto" latinLnBrk="0" hangingPunct="1">
                <a:lnSpc>
                  <a:spcPct val="100000"/>
                </a:lnSpc>
                <a:spcBef>
                  <a:spcPts val="0"/>
                </a:spcBef>
                <a:spcAft>
                  <a:spcPts val="600"/>
                </a:spcAft>
                <a:buClrTx/>
                <a:buSzTx/>
                <a:buFontTx/>
                <a:buNone/>
                <a:tabLst/>
                <a:defRPr/>
              </a:pPr>
              <a:t>20</a:t>
            </a:fld>
            <a:endParaRPr kumimoji="0" lang="en-AU" sz="1000" b="0" i="0" u="none" strike="noStrike" kern="1200" cap="none" spc="0" normalizeH="0" baseline="0" noProof="0">
              <a:ln>
                <a:noFill/>
              </a:ln>
              <a:solidFill>
                <a:prstClr val="black">
                  <a:lumMod val="95000"/>
                  <a:lumOff val="5000"/>
                </a:prstClr>
              </a:solidFill>
              <a:effectLst/>
              <a:uLnTx/>
              <a:uFillTx/>
              <a:latin typeface="Tw Cen MT Condensed" panose="020B0606020104020203"/>
              <a:ea typeface="+mn-ea"/>
              <a:cs typeface="+mn-cs"/>
            </a:endParaRPr>
          </a:p>
        </p:txBody>
      </p:sp>
    </p:spTree>
    <p:extLst>
      <p:ext uri="{BB962C8B-B14F-4D97-AF65-F5344CB8AC3E}">
        <p14:creationId xmlns:p14="http://schemas.microsoft.com/office/powerpoint/2010/main" val="9288397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40FE2B-A11B-4CA8-8276-EEE6DB182017}"/>
              </a:ext>
            </a:extLst>
          </p:cNvPr>
          <p:cNvSpPr>
            <a:spLocks noGrp="1"/>
          </p:cNvSpPr>
          <p:nvPr>
            <p:ph type="title"/>
          </p:nvPr>
        </p:nvSpPr>
        <p:spPr/>
        <p:txBody>
          <a:bodyPr/>
          <a:lstStyle/>
          <a:p>
            <a:r>
              <a:rPr lang="en-AU" dirty="0"/>
              <a:t>For more information</a:t>
            </a:r>
          </a:p>
        </p:txBody>
      </p:sp>
      <p:sp>
        <p:nvSpPr>
          <p:cNvPr id="4" name="Slide Number Placeholder 3">
            <a:extLst>
              <a:ext uri="{FF2B5EF4-FFF2-40B4-BE49-F238E27FC236}">
                <a16:creationId xmlns:a16="http://schemas.microsoft.com/office/drawing/2014/main" id="{2A08BEB5-75D2-4FEA-BE75-FD8DFC23DC67}"/>
              </a:ext>
            </a:extLst>
          </p:cNvPr>
          <p:cNvSpPr>
            <a:spLocks noGrp="1"/>
          </p:cNvSpPr>
          <p:nvPr>
            <p:ph type="sldNum" sz="quarter" idx="12"/>
          </p:nvPr>
        </p:nvSpPr>
        <p:spPr/>
        <p:txBody>
          <a:bodyPr/>
          <a:lstStyle/>
          <a:p>
            <a:fld id="{3C05B6ED-7C1A-4B96-BD28-C077F8E9D174}" type="slidenum">
              <a:rPr lang="en-AU" smtClean="0"/>
              <a:t>21</a:t>
            </a:fld>
            <a:endParaRPr lang="en-AU"/>
          </a:p>
        </p:txBody>
      </p:sp>
      <p:sp>
        <p:nvSpPr>
          <p:cNvPr id="6" name="Content Placeholder 5">
            <a:extLst>
              <a:ext uri="{FF2B5EF4-FFF2-40B4-BE49-F238E27FC236}">
                <a16:creationId xmlns:a16="http://schemas.microsoft.com/office/drawing/2014/main" id="{980220BE-809A-418F-B9E5-B583BC44850A}"/>
              </a:ext>
            </a:extLst>
          </p:cNvPr>
          <p:cNvSpPr>
            <a:spLocks noGrp="1"/>
          </p:cNvSpPr>
          <p:nvPr>
            <p:ph idx="1"/>
          </p:nvPr>
        </p:nvSpPr>
        <p:spPr>
          <a:xfrm>
            <a:off x="1024128" y="2286000"/>
            <a:ext cx="10558272" cy="4023360"/>
          </a:xfrm>
        </p:spPr>
        <p:txBody>
          <a:bodyPr>
            <a:normAutofit fontScale="92500"/>
          </a:bodyPr>
          <a:lstStyle/>
          <a:p>
            <a:r>
              <a:rPr lang="en-AU" b="1" dirty="0"/>
              <a:t>Federal Department of Education</a:t>
            </a:r>
          </a:p>
          <a:p>
            <a:r>
              <a:rPr lang="en-AU" dirty="0">
                <a:hlinkClick r:id="rId2"/>
              </a:rPr>
              <a:t>https://www.education.gov.au/ChildCarePackage</a:t>
            </a:r>
            <a:endParaRPr lang="en-AU" dirty="0"/>
          </a:p>
          <a:p>
            <a:r>
              <a:rPr lang="en-AU" dirty="0"/>
              <a:t>1300 566 046</a:t>
            </a:r>
          </a:p>
          <a:p>
            <a:r>
              <a:rPr lang="en-AU" dirty="0"/>
              <a:t>Online enquiry form: https://www.education.gov.au/feedback-and-enquiry-form</a:t>
            </a:r>
          </a:p>
          <a:p>
            <a:endParaRPr lang="en-AU" dirty="0"/>
          </a:p>
          <a:p>
            <a:r>
              <a:rPr lang="en-AU" b="1" dirty="0"/>
              <a:t>Federal Department of Health and Human Services</a:t>
            </a:r>
          </a:p>
          <a:p>
            <a:r>
              <a:rPr lang="en-AU" dirty="0">
                <a:hlinkClick r:id="rId3"/>
              </a:rPr>
              <a:t>https://www.humanservices.gov.au/individuals/services/centrelink/child-care-subsidy</a:t>
            </a:r>
            <a:endParaRPr lang="en-AU" dirty="0"/>
          </a:p>
          <a:p>
            <a:r>
              <a:rPr lang="en-AU" dirty="0"/>
              <a:t>136 150</a:t>
            </a:r>
          </a:p>
          <a:p>
            <a:r>
              <a:rPr lang="en-AU" dirty="0"/>
              <a:t>Online enquiry form: https://www.humanservices.gov.au/individuals/contact-us/message-child-support</a:t>
            </a:r>
          </a:p>
        </p:txBody>
      </p:sp>
    </p:spTree>
    <p:extLst>
      <p:ext uri="{BB962C8B-B14F-4D97-AF65-F5344CB8AC3E}">
        <p14:creationId xmlns:p14="http://schemas.microsoft.com/office/powerpoint/2010/main" val="400798195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40FE2B-A11B-4CA8-8276-EEE6DB182017}"/>
              </a:ext>
            </a:extLst>
          </p:cNvPr>
          <p:cNvSpPr>
            <a:spLocks noGrp="1"/>
          </p:cNvSpPr>
          <p:nvPr>
            <p:ph type="title"/>
          </p:nvPr>
        </p:nvSpPr>
        <p:spPr/>
        <p:txBody>
          <a:bodyPr/>
          <a:lstStyle/>
          <a:p>
            <a:r>
              <a:rPr lang="en-AU" dirty="0"/>
              <a:t>For more information</a:t>
            </a:r>
          </a:p>
        </p:txBody>
      </p:sp>
      <p:sp>
        <p:nvSpPr>
          <p:cNvPr id="3" name="Content Placeholder 2">
            <a:extLst>
              <a:ext uri="{FF2B5EF4-FFF2-40B4-BE49-F238E27FC236}">
                <a16:creationId xmlns:a16="http://schemas.microsoft.com/office/drawing/2014/main" id="{E1D168D9-E5C1-4F49-985B-C7CF36E42428}"/>
              </a:ext>
            </a:extLst>
          </p:cNvPr>
          <p:cNvSpPr>
            <a:spLocks noGrp="1"/>
          </p:cNvSpPr>
          <p:nvPr>
            <p:ph idx="1"/>
          </p:nvPr>
        </p:nvSpPr>
        <p:spPr>
          <a:xfrm>
            <a:off x="1024128" y="1933575"/>
            <a:ext cx="9720073" cy="428625"/>
          </a:xfrm>
        </p:spPr>
        <p:txBody>
          <a:bodyPr/>
          <a:lstStyle/>
          <a:p>
            <a:r>
              <a:rPr lang="en-AU" dirty="0"/>
              <a:t>Contact your State Australian Childcare Alliance office:</a:t>
            </a:r>
          </a:p>
          <a:p>
            <a:endParaRPr lang="en-AU" dirty="0"/>
          </a:p>
        </p:txBody>
      </p:sp>
      <p:sp>
        <p:nvSpPr>
          <p:cNvPr id="4" name="Slide Number Placeholder 3">
            <a:extLst>
              <a:ext uri="{FF2B5EF4-FFF2-40B4-BE49-F238E27FC236}">
                <a16:creationId xmlns:a16="http://schemas.microsoft.com/office/drawing/2014/main" id="{2A08BEB5-75D2-4FEA-BE75-FD8DFC23DC67}"/>
              </a:ext>
            </a:extLst>
          </p:cNvPr>
          <p:cNvSpPr>
            <a:spLocks noGrp="1"/>
          </p:cNvSpPr>
          <p:nvPr>
            <p:ph type="sldNum" sz="quarter" idx="12"/>
          </p:nvPr>
        </p:nvSpPr>
        <p:spPr/>
        <p:txBody>
          <a:bodyPr/>
          <a:lstStyle/>
          <a:p>
            <a:fld id="{3C05B6ED-7C1A-4B96-BD28-C077F8E9D174}" type="slidenum">
              <a:rPr lang="en-AU" smtClean="0"/>
              <a:t>22</a:t>
            </a:fld>
            <a:endParaRPr lang="en-AU"/>
          </a:p>
        </p:txBody>
      </p:sp>
      <p:pic>
        <p:nvPicPr>
          <p:cNvPr id="7" name="Picture 6" descr="A close up of a logo&#10;&#10;Description generated with very high confidence">
            <a:extLst>
              <a:ext uri="{FF2B5EF4-FFF2-40B4-BE49-F238E27FC236}">
                <a16:creationId xmlns:a16="http://schemas.microsoft.com/office/drawing/2014/main" id="{89589A77-A339-4093-96EF-2464D3A1B56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46653" y="4727435"/>
            <a:ext cx="1962150" cy="494067"/>
          </a:xfrm>
          <a:prstGeom prst="rect">
            <a:avLst/>
          </a:prstGeom>
        </p:spPr>
      </p:pic>
      <p:pic>
        <p:nvPicPr>
          <p:cNvPr id="1026" name="Picture 2" descr="ACA-QLD-975">
            <a:extLst>
              <a:ext uri="{FF2B5EF4-FFF2-40B4-BE49-F238E27FC236}">
                <a16:creationId xmlns:a16="http://schemas.microsoft.com/office/drawing/2014/main" id="{34544A3B-6F0B-4BDB-ACB1-BB2B8453237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6654" y="3151301"/>
            <a:ext cx="1962150" cy="51317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ACA-NSW-975">
            <a:extLst>
              <a:ext uri="{FF2B5EF4-FFF2-40B4-BE49-F238E27FC236}">
                <a16:creationId xmlns:a16="http://schemas.microsoft.com/office/drawing/2014/main" id="{4658D616-72B1-4DBA-88E5-B7E7CDBB341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46653" y="2422889"/>
            <a:ext cx="1962151" cy="513178"/>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ACA-WA-975">
            <a:extLst>
              <a:ext uri="{FF2B5EF4-FFF2-40B4-BE49-F238E27FC236}">
                <a16:creationId xmlns:a16="http://schemas.microsoft.com/office/drawing/2014/main" id="{847EDB7F-F8B6-4799-93A7-F9194FC6B14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72688" y="5436797"/>
            <a:ext cx="1996597" cy="522187"/>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ACA-SA-975">
            <a:extLst>
              <a:ext uri="{FF2B5EF4-FFF2-40B4-BE49-F238E27FC236}">
                <a16:creationId xmlns:a16="http://schemas.microsoft.com/office/drawing/2014/main" id="{6FBC1A2E-0AB4-4303-852D-EC0468EFD2D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46653" y="3921934"/>
            <a:ext cx="2022632" cy="528996"/>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F69BD4F5-ADEE-47BD-A7D0-A4BE7D48455D}"/>
              </a:ext>
            </a:extLst>
          </p:cNvPr>
          <p:cNvSpPr txBox="1"/>
          <p:nvPr/>
        </p:nvSpPr>
        <p:spPr>
          <a:xfrm>
            <a:off x="3400425" y="2587699"/>
            <a:ext cx="2668744" cy="307777"/>
          </a:xfrm>
          <a:prstGeom prst="rect">
            <a:avLst/>
          </a:prstGeom>
          <a:noFill/>
        </p:spPr>
        <p:txBody>
          <a:bodyPr wrap="square" rtlCol="0">
            <a:spAutoFit/>
          </a:bodyPr>
          <a:lstStyle/>
          <a:p>
            <a:r>
              <a:rPr lang="en-AU" sz="1400" dirty="0">
                <a:solidFill>
                  <a:schemeClr val="accent1"/>
                </a:solidFill>
                <a:hlinkClick r:id="rId7"/>
              </a:rPr>
              <a:t>www.nsw.childcarealliance.org.au</a:t>
            </a:r>
            <a:r>
              <a:rPr lang="en-AU" sz="1400" dirty="0">
                <a:solidFill>
                  <a:schemeClr val="accent1"/>
                </a:solidFill>
              </a:rPr>
              <a:t>  </a:t>
            </a:r>
          </a:p>
        </p:txBody>
      </p:sp>
      <p:sp>
        <p:nvSpPr>
          <p:cNvPr id="15" name="TextBox 14">
            <a:extLst>
              <a:ext uri="{FF2B5EF4-FFF2-40B4-BE49-F238E27FC236}">
                <a16:creationId xmlns:a16="http://schemas.microsoft.com/office/drawing/2014/main" id="{75727B85-9307-4604-9C2B-1552D38070F0}"/>
              </a:ext>
            </a:extLst>
          </p:cNvPr>
          <p:cNvSpPr txBox="1"/>
          <p:nvPr/>
        </p:nvSpPr>
        <p:spPr>
          <a:xfrm>
            <a:off x="6069169" y="2587699"/>
            <a:ext cx="1277914" cy="307777"/>
          </a:xfrm>
          <a:prstGeom prst="rect">
            <a:avLst/>
          </a:prstGeom>
          <a:noFill/>
        </p:spPr>
        <p:txBody>
          <a:bodyPr wrap="square" rtlCol="0">
            <a:spAutoFit/>
          </a:bodyPr>
          <a:lstStyle/>
          <a:p>
            <a:r>
              <a:rPr lang="en-AU" sz="1400" dirty="0"/>
              <a:t>02 9683 5438</a:t>
            </a:r>
          </a:p>
        </p:txBody>
      </p:sp>
      <p:sp>
        <p:nvSpPr>
          <p:cNvPr id="11" name="Rectangle 10">
            <a:extLst>
              <a:ext uri="{FF2B5EF4-FFF2-40B4-BE49-F238E27FC236}">
                <a16:creationId xmlns:a16="http://schemas.microsoft.com/office/drawing/2014/main" id="{7CF0D501-1DA9-4EBE-B926-A114121F6B38}"/>
              </a:ext>
            </a:extLst>
          </p:cNvPr>
          <p:cNvSpPr/>
          <p:nvPr/>
        </p:nvSpPr>
        <p:spPr>
          <a:xfrm>
            <a:off x="7443649" y="2556921"/>
            <a:ext cx="2332818" cy="307777"/>
          </a:xfrm>
          <a:prstGeom prst="rect">
            <a:avLst/>
          </a:prstGeom>
        </p:spPr>
        <p:txBody>
          <a:bodyPr wrap="square">
            <a:spAutoFit/>
          </a:bodyPr>
          <a:lstStyle/>
          <a:p>
            <a:r>
              <a:rPr lang="en-AU" sz="1400" dirty="0">
                <a:solidFill>
                  <a:schemeClr val="accent1"/>
                </a:solidFill>
                <a:hlinkClick r:id="rId8"/>
              </a:rPr>
              <a:t>nsw@childcarealliance.org.au</a:t>
            </a:r>
            <a:endParaRPr lang="en-AU" sz="1400" dirty="0">
              <a:solidFill>
                <a:schemeClr val="accent1"/>
              </a:solidFill>
            </a:endParaRPr>
          </a:p>
        </p:txBody>
      </p:sp>
      <p:sp>
        <p:nvSpPr>
          <p:cNvPr id="17" name="TextBox 16">
            <a:extLst>
              <a:ext uri="{FF2B5EF4-FFF2-40B4-BE49-F238E27FC236}">
                <a16:creationId xmlns:a16="http://schemas.microsoft.com/office/drawing/2014/main" id="{8EFDF22C-333A-4D59-93BA-F1634414C146}"/>
              </a:ext>
            </a:extLst>
          </p:cNvPr>
          <p:cNvSpPr txBox="1"/>
          <p:nvPr/>
        </p:nvSpPr>
        <p:spPr>
          <a:xfrm>
            <a:off x="3400425" y="3311599"/>
            <a:ext cx="2662011" cy="307777"/>
          </a:xfrm>
          <a:prstGeom prst="rect">
            <a:avLst/>
          </a:prstGeom>
          <a:noFill/>
        </p:spPr>
        <p:txBody>
          <a:bodyPr wrap="square" rtlCol="0">
            <a:spAutoFit/>
          </a:bodyPr>
          <a:lstStyle/>
          <a:p>
            <a:r>
              <a:rPr lang="en-AU" sz="1400" dirty="0">
                <a:solidFill>
                  <a:schemeClr val="accent1"/>
                </a:solidFill>
                <a:hlinkClick r:id="rId7"/>
              </a:rPr>
              <a:t>www.qld.childcarealliance.org.au</a:t>
            </a:r>
            <a:r>
              <a:rPr lang="en-AU" sz="1400" dirty="0">
                <a:solidFill>
                  <a:schemeClr val="accent1"/>
                </a:solidFill>
              </a:rPr>
              <a:t>  </a:t>
            </a:r>
          </a:p>
        </p:txBody>
      </p:sp>
      <p:sp>
        <p:nvSpPr>
          <p:cNvPr id="18" name="TextBox 17">
            <a:extLst>
              <a:ext uri="{FF2B5EF4-FFF2-40B4-BE49-F238E27FC236}">
                <a16:creationId xmlns:a16="http://schemas.microsoft.com/office/drawing/2014/main" id="{6E56131A-AA39-4F66-9F86-2B834ED3DF15}"/>
              </a:ext>
            </a:extLst>
          </p:cNvPr>
          <p:cNvSpPr txBox="1"/>
          <p:nvPr/>
        </p:nvSpPr>
        <p:spPr>
          <a:xfrm>
            <a:off x="6069169" y="3311599"/>
            <a:ext cx="1277914" cy="307777"/>
          </a:xfrm>
          <a:prstGeom prst="rect">
            <a:avLst/>
          </a:prstGeom>
          <a:noFill/>
        </p:spPr>
        <p:txBody>
          <a:bodyPr wrap="square" rtlCol="0">
            <a:spAutoFit/>
          </a:bodyPr>
          <a:lstStyle/>
          <a:p>
            <a:r>
              <a:rPr lang="en-AU" sz="1400" dirty="0"/>
              <a:t>07 3808 2366</a:t>
            </a:r>
          </a:p>
        </p:txBody>
      </p:sp>
      <p:sp>
        <p:nvSpPr>
          <p:cNvPr id="19" name="Rectangle 18">
            <a:extLst>
              <a:ext uri="{FF2B5EF4-FFF2-40B4-BE49-F238E27FC236}">
                <a16:creationId xmlns:a16="http://schemas.microsoft.com/office/drawing/2014/main" id="{E41F06F7-0847-46B8-B320-074138CD455B}"/>
              </a:ext>
            </a:extLst>
          </p:cNvPr>
          <p:cNvSpPr/>
          <p:nvPr/>
        </p:nvSpPr>
        <p:spPr>
          <a:xfrm>
            <a:off x="7443649" y="3280821"/>
            <a:ext cx="2315314" cy="307777"/>
          </a:xfrm>
          <a:prstGeom prst="rect">
            <a:avLst/>
          </a:prstGeom>
        </p:spPr>
        <p:txBody>
          <a:bodyPr wrap="square">
            <a:spAutoFit/>
          </a:bodyPr>
          <a:lstStyle/>
          <a:p>
            <a:r>
              <a:rPr lang="en-AU" sz="1400" dirty="0">
                <a:solidFill>
                  <a:schemeClr val="accent1"/>
                </a:solidFill>
                <a:hlinkClick r:id="rId8"/>
              </a:rPr>
              <a:t>qld@childcarealliance.org.au</a:t>
            </a:r>
            <a:endParaRPr lang="en-AU" sz="1400" dirty="0">
              <a:solidFill>
                <a:schemeClr val="accent1"/>
              </a:solidFill>
            </a:endParaRPr>
          </a:p>
        </p:txBody>
      </p:sp>
      <p:sp>
        <p:nvSpPr>
          <p:cNvPr id="20" name="TextBox 19">
            <a:extLst>
              <a:ext uri="{FF2B5EF4-FFF2-40B4-BE49-F238E27FC236}">
                <a16:creationId xmlns:a16="http://schemas.microsoft.com/office/drawing/2014/main" id="{1A80024D-3AF0-4337-9A2D-A417D6245ECA}"/>
              </a:ext>
            </a:extLst>
          </p:cNvPr>
          <p:cNvSpPr txBox="1"/>
          <p:nvPr/>
        </p:nvSpPr>
        <p:spPr>
          <a:xfrm>
            <a:off x="3400425" y="4092649"/>
            <a:ext cx="2581861" cy="307777"/>
          </a:xfrm>
          <a:prstGeom prst="rect">
            <a:avLst/>
          </a:prstGeom>
          <a:noFill/>
        </p:spPr>
        <p:txBody>
          <a:bodyPr wrap="square" rtlCol="0">
            <a:spAutoFit/>
          </a:bodyPr>
          <a:lstStyle/>
          <a:p>
            <a:r>
              <a:rPr lang="en-AU" sz="1400" dirty="0">
                <a:solidFill>
                  <a:schemeClr val="accent1"/>
                </a:solidFill>
                <a:hlinkClick r:id="rId9"/>
              </a:rPr>
              <a:t>www.sa.childcarealliance.org.au </a:t>
            </a:r>
            <a:r>
              <a:rPr lang="en-AU" sz="1400" dirty="0">
                <a:solidFill>
                  <a:schemeClr val="accent1"/>
                </a:solidFill>
              </a:rPr>
              <a:t> </a:t>
            </a:r>
          </a:p>
        </p:txBody>
      </p:sp>
      <p:sp>
        <p:nvSpPr>
          <p:cNvPr id="21" name="TextBox 20">
            <a:extLst>
              <a:ext uri="{FF2B5EF4-FFF2-40B4-BE49-F238E27FC236}">
                <a16:creationId xmlns:a16="http://schemas.microsoft.com/office/drawing/2014/main" id="{F7F62A3C-7F0D-4B91-8A46-62F13C39CBDF}"/>
              </a:ext>
            </a:extLst>
          </p:cNvPr>
          <p:cNvSpPr txBox="1"/>
          <p:nvPr/>
        </p:nvSpPr>
        <p:spPr>
          <a:xfrm>
            <a:off x="6069169" y="4092649"/>
            <a:ext cx="1277914" cy="307777"/>
          </a:xfrm>
          <a:prstGeom prst="rect">
            <a:avLst/>
          </a:prstGeom>
          <a:noFill/>
        </p:spPr>
        <p:txBody>
          <a:bodyPr wrap="square" rtlCol="0">
            <a:spAutoFit/>
          </a:bodyPr>
          <a:lstStyle/>
          <a:p>
            <a:r>
              <a:rPr lang="en-AU" sz="1400" dirty="0"/>
              <a:t>0407 580 645</a:t>
            </a:r>
          </a:p>
        </p:txBody>
      </p:sp>
      <p:sp>
        <p:nvSpPr>
          <p:cNvPr id="22" name="Rectangle 21">
            <a:extLst>
              <a:ext uri="{FF2B5EF4-FFF2-40B4-BE49-F238E27FC236}">
                <a16:creationId xmlns:a16="http://schemas.microsoft.com/office/drawing/2014/main" id="{34A9425F-16C8-41DA-8F86-A529F77A725C}"/>
              </a:ext>
            </a:extLst>
          </p:cNvPr>
          <p:cNvSpPr/>
          <p:nvPr/>
        </p:nvSpPr>
        <p:spPr>
          <a:xfrm>
            <a:off x="7443649" y="4061871"/>
            <a:ext cx="2235164" cy="307777"/>
          </a:xfrm>
          <a:prstGeom prst="rect">
            <a:avLst/>
          </a:prstGeom>
        </p:spPr>
        <p:txBody>
          <a:bodyPr wrap="square">
            <a:spAutoFit/>
          </a:bodyPr>
          <a:lstStyle/>
          <a:p>
            <a:r>
              <a:rPr lang="en-AU" sz="1400" dirty="0">
                <a:solidFill>
                  <a:schemeClr val="accent1"/>
                </a:solidFill>
                <a:hlinkClick r:id="rId8"/>
              </a:rPr>
              <a:t>sa@childcarealliance.org.au</a:t>
            </a:r>
            <a:endParaRPr lang="en-AU" sz="1400" dirty="0">
              <a:solidFill>
                <a:schemeClr val="accent1"/>
              </a:solidFill>
            </a:endParaRPr>
          </a:p>
        </p:txBody>
      </p:sp>
      <p:sp>
        <p:nvSpPr>
          <p:cNvPr id="23" name="TextBox 22">
            <a:extLst>
              <a:ext uri="{FF2B5EF4-FFF2-40B4-BE49-F238E27FC236}">
                <a16:creationId xmlns:a16="http://schemas.microsoft.com/office/drawing/2014/main" id="{75041762-F302-4C98-8717-71705A1D340F}"/>
              </a:ext>
            </a:extLst>
          </p:cNvPr>
          <p:cNvSpPr txBox="1"/>
          <p:nvPr/>
        </p:nvSpPr>
        <p:spPr>
          <a:xfrm>
            <a:off x="3409950" y="4883224"/>
            <a:ext cx="2610715" cy="307777"/>
          </a:xfrm>
          <a:prstGeom prst="rect">
            <a:avLst/>
          </a:prstGeom>
          <a:noFill/>
        </p:spPr>
        <p:txBody>
          <a:bodyPr wrap="square" rtlCol="0">
            <a:spAutoFit/>
          </a:bodyPr>
          <a:lstStyle/>
          <a:p>
            <a:r>
              <a:rPr lang="en-AU" sz="1400" dirty="0">
                <a:solidFill>
                  <a:schemeClr val="accent1"/>
                </a:solidFill>
                <a:hlinkClick r:id="rId10"/>
              </a:rPr>
              <a:t>www.vic.childcarealliance.org.au  </a:t>
            </a:r>
            <a:endParaRPr lang="en-AU" sz="1400" dirty="0">
              <a:solidFill>
                <a:schemeClr val="accent1"/>
              </a:solidFill>
            </a:endParaRPr>
          </a:p>
        </p:txBody>
      </p:sp>
      <p:sp>
        <p:nvSpPr>
          <p:cNvPr id="24" name="TextBox 23">
            <a:extLst>
              <a:ext uri="{FF2B5EF4-FFF2-40B4-BE49-F238E27FC236}">
                <a16:creationId xmlns:a16="http://schemas.microsoft.com/office/drawing/2014/main" id="{FBFAC59D-7DCF-4F94-ACD6-0242CF91D880}"/>
              </a:ext>
            </a:extLst>
          </p:cNvPr>
          <p:cNvSpPr txBox="1"/>
          <p:nvPr/>
        </p:nvSpPr>
        <p:spPr>
          <a:xfrm>
            <a:off x="6078694" y="4883224"/>
            <a:ext cx="1277914" cy="307777"/>
          </a:xfrm>
          <a:prstGeom prst="rect">
            <a:avLst/>
          </a:prstGeom>
          <a:noFill/>
        </p:spPr>
        <p:txBody>
          <a:bodyPr wrap="square" rtlCol="0">
            <a:spAutoFit/>
          </a:bodyPr>
          <a:lstStyle/>
          <a:p>
            <a:r>
              <a:rPr lang="en-AU" sz="1400" dirty="0"/>
              <a:t>03 9532 2017</a:t>
            </a:r>
          </a:p>
        </p:txBody>
      </p:sp>
      <p:sp>
        <p:nvSpPr>
          <p:cNvPr id="25" name="Rectangle 24">
            <a:extLst>
              <a:ext uri="{FF2B5EF4-FFF2-40B4-BE49-F238E27FC236}">
                <a16:creationId xmlns:a16="http://schemas.microsoft.com/office/drawing/2014/main" id="{62EFA217-C497-4370-8191-EF7F21D5228C}"/>
              </a:ext>
            </a:extLst>
          </p:cNvPr>
          <p:cNvSpPr/>
          <p:nvPr/>
        </p:nvSpPr>
        <p:spPr>
          <a:xfrm>
            <a:off x="7453174" y="4852446"/>
            <a:ext cx="2264018" cy="307777"/>
          </a:xfrm>
          <a:prstGeom prst="rect">
            <a:avLst/>
          </a:prstGeom>
        </p:spPr>
        <p:txBody>
          <a:bodyPr wrap="square">
            <a:spAutoFit/>
          </a:bodyPr>
          <a:lstStyle/>
          <a:p>
            <a:r>
              <a:rPr lang="en-AU" sz="1400" dirty="0">
                <a:solidFill>
                  <a:schemeClr val="accent1"/>
                </a:solidFill>
                <a:hlinkClick r:id="rId8"/>
              </a:rPr>
              <a:t>vic@childcarealliance.org.au</a:t>
            </a:r>
            <a:endParaRPr lang="en-AU" sz="1400" dirty="0">
              <a:solidFill>
                <a:schemeClr val="accent1"/>
              </a:solidFill>
            </a:endParaRPr>
          </a:p>
        </p:txBody>
      </p:sp>
      <p:sp>
        <p:nvSpPr>
          <p:cNvPr id="26" name="TextBox 25">
            <a:extLst>
              <a:ext uri="{FF2B5EF4-FFF2-40B4-BE49-F238E27FC236}">
                <a16:creationId xmlns:a16="http://schemas.microsoft.com/office/drawing/2014/main" id="{CD3F97BC-714A-4B99-94F4-11D217B0B813}"/>
              </a:ext>
            </a:extLst>
          </p:cNvPr>
          <p:cNvSpPr txBox="1"/>
          <p:nvPr/>
        </p:nvSpPr>
        <p:spPr>
          <a:xfrm>
            <a:off x="3400425" y="5597599"/>
            <a:ext cx="2635593" cy="307777"/>
          </a:xfrm>
          <a:prstGeom prst="rect">
            <a:avLst/>
          </a:prstGeom>
          <a:noFill/>
        </p:spPr>
        <p:txBody>
          <a:bodyPr wrap="square" rtlCol="0">
            <a:spAutoFit/>
          </a:bodyPr>
          <a:lstStyle/>
          <a:p>
            <a:r>
              <a:rPr lang="en-AU" sz="1400" dirty="0">
                <a:solidFill>
                  <a:schemeClr val="accent1"/>
                </a:solidFill>
                <a:hlinkClick r:id="rId11"/>
              </a:rPr>
              <a:t>www.wa.childcarealliance.org.au  </a:t>
            </a:r>
            <a:endParaRPr lang="en-AU" sz="1400" dirty="0">
              <a:solidFill>
                <a:schemeClr val="accent1"/>
              </a:solidFill>
            </a:endParaRPr>
          </a:p>
        </p:txBody>
      </p:sp>
      <p:sp>
        <p:nvSpPr>
          <p:cNvPr id="27" name="TextBox 26">
            <a:extLst>
              <a:ext uri="{FF2B5EF4-FFF2-40B4-BE49-F238E27FC236}">
                <a16:creationId xmlns:a16="http://schemas.microsoft.com/office/drawing/2014/main" id="{46455044-7803-4D2C-879F-B532511D659A}"/>
              </a:ext>
            </a:extLst>
          </p:cNvPr>
          <p:cNvSpPr txBox="1"/>
          <p:nvPr/>
        </p:nvSpPr>
        <p:spPr>
          <a:xfrm>
            <a:off x="6069169" y="5597599"/>
            <a:ext cx="1327608" cy="307777"/>
          </a:xfrm>
          <a:prstGeom prst="rect">
            <a:avLst/>
          </a:prstGeom>
          <a:noFill/>
        </p:spPr>
        <p:txBody>
          <a:bodyPr wrap="square" rtlCol="0">
            <a:spAutoFit/>
          </a:bodyPr>
          <a:lstStyle/>
          <a:p>
            <a:r>
              <a:rPr lang="en-AU" sz="1400" dirty="0"/>
              <a:t>08 9321 3159 </a:t>
            </a:r>
          </a:p>
        </p:txBody>
      </p:sp>
      <p:sp>
        <p:nvSpPr>
          <p:cNvPr id="28" name="Rectangle 27">
            <a:extLst>
              <a:ext uri="{FF2B5EF4-FFF2-40B4-BE49-F238E27FC236}">
                <a16:creationId xmlns:a16="http://schemas.microsoft.com/office/drawing/2014/main" id="{8B8055F1-236E-4B1F-A440-0EF2C35BDAC8}"/>
              </a:ext>
            </a:extLst>
          </p:cNvPr>
          <p:cNvSpPr/>
          <p:nvPr/>
        </p:nvSpPr>
        <p:spPr>
          <a:xfrm>
            <a:off x="7443649" y="5566821"/>
            <a:ext cx="2288896" cy="307777"/>
          </a:xfrm>
          <a:prstGeom prst="rect">
            <a:avLst/>
          </a:prstGeom>
        </p:spPr>
        <p:txBody>
          <a:bodyPr wrap="square">
            <a:spAutoFit/>
          </a:bodyPr>
          <a:lstStyle/>
          <a:p>
            <a:r>
              <a:rPr lang="en-AU" sz="1400" dirty="0">
                <a:solidFill>
                  <a:schemeClr val="accent1"/>
                </a:solidFill>
                <a:hlinkClick r:id="rId8"/>
              </a:rPr>
              <a:t>wa@childcarealliance.org.au</a:t>
            </a:r>
            <a:endParaRPr lang="en-AU" sz="1400" dirty="0">
              <a:solidFill>
                <a:schemeClr val="accent1"/>
              </a:solidFill>
            </a:endParaRPr>
          </a:p>
        </p:txBody>
      </p:sp>
    </p:spTree>
    <p:extLst>
      <p:ext uri="{BB962C8B-B14F-4D97-AF65-F5344CB8AC3E}">
        <p14:creationId xmlns:p14="http://schemas.microsoft.com/office/powerpoint/2010/main" val="10598221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05CC32-C928-4A9F-AF6E-84B2DFB04479}"/>
              </a:ext>
            </a:extLst>
          </p:cNvPr>
          <p:cNvSpPr>
            <a:spLocks noGrp="1"/>
          </p:cNvSpPr>
          <p:nvPr>
            <p:ph type="title"/>
          </p:nvPr>
        </p:nvSpPr>
        <p:spPr/>
        <p:txBody>
          <a:bodyPr/>
          <a:lstStyle/>
          <a:p>
            <a:r>
              <a:rPr lang="en-AU" dirty="0"/>
              <a:t>contents</a:t>
            </a:r>
          </a:p>
        </p:txBody>
      </p:sp>
      <p:sp>
        <p:nvSpPr>
          <p:cNvPr id="3" name="Content Placeholder 2">
            <a:extLst>
              <a:ext uri="{FF2B5EF4-FFF2-40B4-BE49-F238E27FC236}">
                <a16:creationId xmlns:a16="http://schemas.microsoft.com/office/drawing/2014/main" id="{17095BD6-1752-4D5B-8A73-62B946F5D309}"/>
              </a:ext>
            </a:extLst>
          </p:cNvPr>
          <p:cNvSpPr>
            <a:spLocks noGrp="1"/>
          </p:cNvSpPr>
          <p:nvPr>
            <p:ph idx="1"/>
          </p:nvPr>
        </p:nvSpPr>
        <p:spPr/>
        <p:txBody>
          <a:bodyPr/>
          <a:lstStyle/>
          <a:p>
            <a:pPr>
              <a:buFont typeface="Wingdings" panose="05000000000000000000" pitchFamily="2" charset="2"/>
              <a:buChar char="§"/>
            </a:pPr>
            <a:r>
              <a:rPr lang="en-AU" dirty="0">
                <a:hlinkClick r:id="rId2" action="ppaction://hlinksldjump"/>
              </a:rPr>
              <a:t>Summary of CCS implementation Impacts on Families	- Page 4</a:t>
            </a:r>
            <a:endParaRPr lang="en-AU" dirty="0"/>
          </a:p>
          <a:p>
            <a:pPr>
              <a:buFont typeface="Wingdings" panose="05000000000000000000" pitchFamily="2" charset="2"/>
              <a:buChar char="§"/>
            </a:pPr>
            <a:r>
              <a:rPr lang="en-AU" dirty="0">
                <a:hlinkClick r:id="rId3" action="ppaction://hlinksldjump"/>
              </a:rPr>
              <a:t>Single childcare subsidy payment			- Page 6</a:t>
            </a:r>
            <a:endParaRPr lang="en-AU" dirty="0"/>
          </a:p>
          <a:p>
            <a:pPr>
              <a:buFont typeface="Wingdings" panose="05000000000000000000" pitchFamily="2" charset="2"/>
              <a:buChar char="§"/>
            </a:pPr>
            <a:r>
              <a:rPr lang="en-AU" dirty="0">
                <a:hlinkClick r:id="rId4" action="ppaction://hlinksldjump"/>
              </a:rPr>
              <a:t>Income thresholds					- Page 7</a:t>
            </a:r>
            <a:endParaRPr lang="en-AU" dirty="0"/>
          </a:p>
          <a:p>
            <a:pPr>
              <a:buFont typeface="Wingdings" panose="05000000000000000000" pitchFamily="2" charset="2"/>
              <a:buChar char="§"/>
            </a:pPr>
            <a:r>
              <a:rPr lang="en-AU" dirty="0">
                <a:hlinkClick r:id="rId5" action="ppaction://hlinksldjump"/>
              </a:rPr>
              <a:t>Activity test						- Page 9</a:t>
            </a:r>
            <a:endParaRPr lang="en-AU" dirty="0"/>
          </a:p>
          <a:p>
            <a:pPr>
              <a:buFont typeface="Wingdings" panose="05000000000000000000" pitchFamily="2" charset="2"/>
              <a:buChar char="§"/>
            </a:pPr>
            <a:r>
              <a:rPr lang="en-AU" dirty="0">
                <a:hlinkClick r:id="rId6" action="ppaction://hlinksldjump"/>
              </a:rPr>
              <a:t>Benchmark hourly rate					- Page 14</a:t>
            </a:r>
            <a:endParaRPr lang="en-AU" dirty="0"/>
          </a:p>
          <a:p>
            <a:pPr>
              <a:buFont typeface="Wingdings" panose="05000000000000000000" pitchFamily="2" charset="2"/>
              <a:buChar char="§"/>
            </a:pPr>
            <a:r>
              <a:rPr lang="en-AU" dirty="0">
                <a:hlinkClick r:id="rId7" action="ppaction://hlinksldjump"/>
              </a:rPr>
              <a:t>Childcare safety net					- Page 17</a:t>
            </a:r>
            <a:endParaRPr lang="en-AU" dirty="0"/>
          </a:p>
          <a:p>
            <a:pPr>
              <a:buFont typeface="Wingdings" panose="05000000000000000000" pitchFamily="2" charset="2"/>
              <a:buChar char="§"/>
            </a:pPr>
            <a:r>
              <a:rPr lang="en-AU" dirty="0">
                <a:hlinkClick r:id="rId8" action="ppaction://hlinksldjump"/>
              </a:rPr>
              <a:t>More information					- Page 21</a:t>
            </a:r>
            <a:endParaRPr lang="en-AU" dirty="0"/>
          </a:p>
          <a:p>
            <a:pPr>
              <a:buFont typeface="Wingdings" panose="05000000000000000000" pitchFamily="2" charset="2"/>
              <a:buChar char="§"/>
            </a:pPr>
            <a:endParaRPr lang="en-AU" dirty="0"/>
          </a:p>
          <a:p>
            <a:pPr>
              <a:buFont typeface="Wingdings" panose="05000000000000000000" pitchFamily="2" charset="2"/>
              <a:buChar char="§"/>
            </a:pPr>
            <a:endParaRPr lang="en-AU" dirty="0"/>
          </a:p>
          <a:p>
            <a:pPr>
              <a:buFont typeface="Wingdings" panose="05000000000000000000" pitchFamily="2" charset="2"/>
              <a:buChar char="§"/>
            </a:pPr>
            <a:endParaRPr lang="en-AU" dirty="0"/>
          </a:p>
          <a:p>
            <a:pPr>
              <a:buFont typeface="Wingdings" panose="05000000000000000000" pitchFamily="2" charset="2"/>
              <a:buChar char="§"/>
            </a:pPr>
            <a:endParaRPr lang="en-AU" dirty="0"/>
          </a:p>
        </p:txBody>
      </p:sp>
      <p:sp>
        <p:nvSpPr>
          <p:cNvPr id="4" name="Slide Number Placeholder 3">
            <a:extLst>
              <a:ext uri="{FF2B5EF4-FFF2-40B4-BE49-F238E27FC236}">
                <a16:creationId xmlns:a16="http://schemas.microsoft.com/office/drawing/2014/main" id="{A7982C4C-5DC5-43DE-A5C6-F7134DFA90CA}"/>
              </a:ext>
            </a:extLst>
          </p:cNvPr>
          <p:cNvSpPr>
            <a:spLocks noGrp="1"/>
          </p:cNvSpPr>
          <p:nvPr>
            <p:ph type="sldNum" sz="quarter" idx="12"/>
          </p:nvPr>
        </p:nvSpPr>
        <p:spPr/>
        <p:txBody>
          <a:bodyPr/>
          <a:lstStyle/>
          <a:p>
            <a:fld id="{3C05B6ED-7C1A-4B96-BD28-C077F8E9D174}" type="slidenum">
              <a:rPr lang="en-AU" smtClean="0"/>
              <a:t>3</a:t>
            </a:fld>
            <a:endParaRPr lang="en-AU"/>
          </a:p>
        </p:txBody>
      </p:sp>
    </p:spTree>
    <p:extLst>
      <p:ext uri="{BB962C8B-B14F-4D97-AF65-F5344CB8AC3E}">
        <p14:creationId xmlns:p14="http://schemas.microsoft.com/office/powerpoint/2010/main" val="12149303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038CB10-1F5C-4D54-9DF7-12586DE5B007}"/>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7546" y="4572000"/>
            <a:ext cx="7058307" cy="1964266"/>
          </a:xfrm>
          <a:prstGeom prst="rect">
            <a:avLst/>
          </a:prstGeom>
          <a:solidFill>
            <a:srgbClr val="AB74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73ED6512-6858-4552-B699-9A97FE9A4EA2}"/>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34655" y="321732"/>
            <a:ext cx="4335613" cy="6214534"/>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ACB52F3F-2192-4FA6-B46C-127192C80E7F}"/>
              </a:ext>
            </a:extLst>
          </p:cNvPr>
          <p:cNvPicPr>
            <a:picLocks noChangeAspect="1"/>
          </p:cNvPicPr>
          <p:nvPr/>
        </p:nvPicPr>
        <p:blipFill rotWithShape="1">
          <a:blip r:embed="rId2"/>
          <a:srcRect l="13036" r="21234" b="1"/>
          <a:stretch/>
        </p:blipFill>
        <p:spPr>
          <a:xfrm>
            <a:off x="327547" y="321733"/>
            <a:ext cx="7058306" cy="4107392"/>
          </a:xfrm>
          <a:prstGeom prst="rect">
            <a:avLst/>
          </a:prstGeom>
        </p:spPr>
      </p:pic>
      <p:sp>
        <p:nvSpPr>
          <p:cNvPr id="2" name="Title 1">
            <a:extLst>
              <a:ext uri="{FF2B5EF4-FFF2-40B4-BE49-F238E27FC236}">
                <a16:creationId xmlns:a16="http://schemas.microsoft.com/office/drawing/2014/main" id="{CF6C3A73-3779-4339-AA84-5F3EC41830DA}"/>
              </a:ext>
            </a:extLst>
          </p:cNvPr>
          <p:cNvSpPr>
            <a:spLocks noGrp="1"/>
          </p:cNvSpPr>
          <p:nvPr>
            <p:ph type="title"/>
          </p:nvPr>
        </p:nvSpPr>
        <p:spPr>
          <a:xfrm>
            <a:off x="524256" y="4767072"/>
            <a:ext cx="6594189" cy="1625210"/>
          </a:xfrm>
        </p:spPr>
        <p:txBody>
          <a:bodyPr>
            <a:normAutofit/>
          </a:bodyPr>
          <a:lstStyle/>
          <a:p>
            <a:pPr algn="r"/>
            <a:r>
              <a:rPr lang="en-AU">
                <a:solidFill>
                  <a:srgbClr val="FFFFFF"/>
                </a:solidFill>
              </a:rPr>
              <a:t>Impacts of the Child Care Subsidy</a:t>
            </a:r>
          </a:p>
        </p:txBody>
      </p:sp>
      <p:sp>
        <p:nvSpPr>
          <p:cNvPr id="3" name="Content Placeholder 2">
            <a:extLst>
              <a:ext uri="{FF2B5EF4-FFF2-40B4-BE49-F238E27FC236}">
                <a16:creationId xmlns:a16="http://schemas.microsoft.com/office/drawing/2014/main" id="{DFA2416A-D874-48AD-8776-DB2AC7B52227}"/>
              </a:ext>
            </a:extLst>
          </p:cNvPr>
          <p:cNvSpPr>
            <a:spLocks noGrp="1"/>
          </p:cNvSpPr>
          <p:nvPr>
            <p:ph idx="1"/>
          </p:nvPr>
        </p:nvSpPr>
        <p:spPr>
          <a:xfrm>
            <a:off x="7711440" y="2143125"/>
            <a:ext cx="4099559" cy="3626961"/>
          </a:xfrm>
        </p:spPr>
        <p:txBody>
          <a:bodyPr anchor="ctr">
            <a:normAutofit fontScale="92500" lnSpcReduction="20000"/>
          </a:bodyPr>
          <a:lstStyle/>
          <a:p>
            <a:pPr marL="0" indent="0">
              <a:buNone/>
            </a:pPr>
            <a:r>
              <a:rPr lang="en-AU" sz="2000" b="1" dirty="0">
                <a:solidFill>
                  <a:srgbClr val="FFFFFF"/>
                </a:solidFill>
              </a:rPr>
              <a:t>Implementation of the new Child Care Subsidy on 2 July 2018 may impact families due to:</a:t>
            </a:r>
          </a:p>
          <a:p>
            <a:pPr lvl="2"/>
            <a:r>
              <a:rPr lang="en-AU" sz="2000" dirty="0">
                <a:solidFill>
                  <a:srgbClr val="FFFFFF"/>
                </a:solidFill>
              </a:rPr>
              <a:t>A new single payment subsidy</a:t>
            </a:r>
          </a:p>
          <a:p>
            <a:pPr lvl="2"/>
            <a:r>
              <a:rPr lang="en-AU" sz="2000" dirty="0">
                <a:solidFill>
                  <a:srgbClr val="FFFFFF"/>
                </a:solidFill>
              </a:rPr>
              <a:t>Revised combined family income thresholds</a:t>
            </a:r>
          </a:p>
          <a:p>
            <a:pPr lvl="2"/>
            <a:r>
              <a:rPr lang="en-AU" sz="2000" dirty="0">
                <a:solidFill>
                  <a:srgbClr val="FFFFFF"/>
                </a:solidFill>
              </a:rPr>
              <a:t>A new Activity Test</a:t>
            </a:r>
          </a:p>
          <a:p>
            <a:pPr lvl="2"/>
            <a:r>
              <a:rPr lang="en-AU" sz="2000" dirty="0">
                <a:solidFill>
                  <a:srgbClr val="FFFFFF"/>
                </a:solidFill>
              </a:rPr>
              <a:t>New “hourly rate cap” per service type</a:t>
            </a:r>
          </a:p>
          <a:p>
            <a:pPr lvl="2"/>
            <a:r>
              <a:rPr lang="en-AU" sz="2000" dirty="0">
                <a:solidFill>
                  <a:srgbClr val="FFFFFF"/>
                </a:solidFill>
              </a:rPr>
              <a:t>New funding for families experiencing difficulty via the Child Care Safety Net</a:t>
            </a:r>
          </a:p>
          <a:p>
            <a:pPr lvl="2"/>
            <a:r>
              <a:rPr lang="en-AU" sz="2000" dirty="0">
                <a:solidFill>
                  <a:srgbClr val="FFFFFF"/>
                </a:solidFill>
              </a:rPr>
              <a:t>Payments made directly to the ECEC service provider on behalf of the family</a:t>
            </a:r>
          </a:p>
          <a:p>
            <a:pPr marL="128016" lvl="1" indent="0">
              <a:buNone/>
            </a:pPr>
            <a:endParaRPr lang="en-AU" sz="2000" dirty="0">
              <a:solidFill>
                <a:srgbClr val="FFFFFF"/>
              </a:solidFill>
            </a:endParaRPr>
          </a:p>
          <a:p>
            <a:pPr lvl="1"/>
            <a:endParaRPr lang="en-AU" sz="2000" dirty="0">
              <a:solidFill>
                <a:srgbClr val="FFFFFF"/>
              </a:solidFill>
            </a:endParaRPr>
          </a:p>
          <a:p>
            <a:pPr lvl="1"/>
            <a:endParaRPr lang="en-AU" sz="2000" dirty="0">
              <a:solidFill>
                <a:srgbClr val="FFFFFF"/>
              </a:solidFill>
            </a:endParaRPr>
          </a:p>
          <a:p>
            <a:pPr lvl="1"/>
            <a:endParaRPr lang="en-AU" sz="2000" dirty="0">
              <a:solidFill>
                <a:srgbClr val="FFFFFF"/>
              </a:solidFill>
            </a:endParaRPr>
          </a:p>
        </p:txBody>
      </p:sp>
      <p:sp>
        <p:nvSpPr>
          <p:cNvPr id="5" name="Slide Number Placeholder 4">
            <a:extLst>
              <a:ext uri="{FF2B5EF4-FFF2-40B4-BE49-F238E27FC236}">
                <a16:creationId xmlns:a16="http://schemas.microsoft.com/office/drawing/2014/main" id="{6C4DC102-0A4D-4B67-B074-BABE9F436579}"/>
              </a:ext>
            </a:extLst>
          </p:cNvPr>
          <p:cNvSpPr>
            <a:spLocks noGrp="1"/>
          </p:cNvSpPr>
          <p:nvPr>
            <p:ph type="sldNum" sz="quarter" idx="12"/>
          </p:nvPr>
        </p:nvSpPr>
        <p:spPr>
          <a:xfrm>
            <a:off x="10837333" y="6535157"/>
            <a:ext cx="973667" cy="274320"/>
          </a:xfrm>
        </p:spPr>
        <p:txBody>
          <a:bodyPr>
            <a:normAutofit/>
          </a:bodyPr>
          <a:lstStyle/>
          <a:p>
            <a:pPr>
              <a:spcAft>
                <a:spcPts val="600"/>
              </a:spcAft>
            </a:pPr>
            <a:fld id="{3C05B6ED-7C1A-4B96-BD28-C077F8E9D174}" type="slidenum">
              <a:rPr lang="en-AU" smtClean="0"/>
              <a:pPr>
                <a:spcAft>
                  <a:spcPts val="600"/>
                </a:spcAft>
              </a:pPr>
              <a:t>4</a:t>
            </a:fld>
            <a:endParaRPr lang="en-AU"/>
          </a:p>
        </p:txBody>
      </p:sp>
    </p:spTree>
    <p:extLst>
      <p:ext uri="{BB962C8B-B14F-4D97-AF65-F5344CB8AC3E}">
        <p14:creationId xmlns:p14="http://schemas.microsoft.com/office/powerpoint/2010/main" val="12017630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1A8981A0-463F-42BF-919D-DE697C445B2E}"/>
              </a:ext>
            </a:extLst>
          </p:cNvPr>
          <p:cNvSpPr>
            <a:spLocks noGrp="1"/>
          </p:cNvSpPr>
          <p:nvPr>
            <p:ph sz="half" idx="1"/>
          </p:nvPr>
        </p:nvSpPr>
        <p:spPr>
          <a:xfrm>
            <a:off x="838200" y="2978150"/>
            <a:ext cx="5181600" cy="3298825"/>
          </a:xfrm>
          <a:solidFill>
            <a:srgbClr val="92D050"/>
          </a:solidFill>
        </p:spPr>
        <p:txBody>
          <a:bodyPr>
            <a:normAutofit/>
          </a:bodyPr>
          <a:lstStyle/>
          <a:p>
            <a:pPr marL="0" indent="0">
              <a:buNone/>
            </a:pPr>
            <a:r>
              <a:rPr lang="en-AU" b="1" dirty="0"/>
              <a:t>Who Benefits?</a:t>
            </a:r>
          </a:p>
          <a:p>
            <a:pPr lvl="1">
              <a:lnSpc>
                <a:spcPct val="80000"/>
              </a:lnSpc>
            </a:pPr>
            <a:r>
              <a:rPr lang="en-AU" sz="2000" dirty="0"/>
              <a:t>Low income working families: </a:t>
            </a:r>
            <a:br>
              <a:rPr lang="en-AU" sz="2000" dirty="0"/>
            </a:br>
            <a:r>
              <a:rPr lang="en-AU" sz="2000" dirty="0"/>
              <a:t>Average assistance of low income working families who meet the activity test will rise from 74% to 85% of fees</a:t>
            </a:r>
          </a:p>
          <a:p>
            <a:pPr lvl="1">
              <a:lnSpc>
                <a:spcPct val="80000"/>
              </a:lnSpc>
            </a:pPr>
            <a:r>
              <a:rPr lang="en-AU" sz="2000" dirty="0"/>
              <a:t>Additional funding for children with additional needs and children at risk</a:t>
            </a:r>
          </a:p>
          <a:p>
            <a:endParaRPr lang="en-AU" sz="2400" dirty="0"/>
          </a:p>
          <a:p>
            <a:pPr marL="0" indent="0">
              <a:buNone/>
            </a:pPr>
            <a:endParaRPr lang="en-AU" sz="2400" b="1" dirty="0"/>
          </a:p>
        </p:txBody>
      </p:sp>
      <p:sp>
        <p:nvSpPr>
          <p:cNvPr id="6" name="Content Placeholder 5">
            <a:extLst>
              <a:ext uri="{FF2B5EF4-FFF2-40B4-BE49-F238E27FC236}">
                <a16:creationId xmlns:a16="http://schemas.microsoft.com/office/drawing/2014/main" id="{DD67C11E-6777-4A81-B1DB-97EBA9F7A8F7}"/>
              </a:ext>
            </a:extLst>
          </p:cNvPr>
          <p:cNvSpPr>
            <a:spLocks noGrp="1"/>
          </p:cNvSpPr>
          <p:nvPr>
            <p:ph sz="half" idx="2"/>
          </p:nvPr>
        </p:nvSpPr>
        <p:spPr>
          <a:xfrm>
            <a:off x="6172200" y="2978150"/>
            <a:ext cx="5181600" cy="3298825"/>
          </a:xfrm>
          <a:solidFill>
            <a:srgbClr val="FF0000"/>
          </a:solidFill>
        </p:spPr>
        <p:txBody>
          <a:bodyPr>
            <a:normAutofit/>
          </a:bodyPr>
          <a:lstStyle/>
          <a:p>
            <a:pPr marL="0" indent="0">
              <a:buNone/>
            </a:pPr>
            <a:r>
              <a:rPr lang="en-AU" b="1" dirty="0">
                <a:solidFill>
                  <a:schemeClr val="bg1"/>
                </a:solidFill>
              </a:rPr>
              <a:t>Who Doesn’t?</a:t>
            </a:r>
          </a:p>
          <a:p>
            <a:pPr lvl="1">
              <a:lnSpc>
                <a:spcPct val="80000"/>
              </a:lnSpc>
            </a:pPr>
            <a:r>
              <a:rPr lang="en-AU" sz="2000" dirty="0">
                <a:solidFill>
                  <a:schemeClr val="bg1"/>
                </a:solidFill>
              </a:rPr>
              <a:t>Families earning </a:t>
            </a:r>
            <a:r>
              <a:rPr lang="en-AU" sz="2000" b="1" dirty="0">
                <a:solidFill>
                  <a:schemeClr val="bg1"/>
                </a:solidFill>
              </a:rPr>
              <a:t>under</a:t>
            </a:r>
            <a:r>
              <a:rPr lang="en-AU" sz="2000" dirty="0">
                <a:solidFill>
                  <a:schemeClr val="bg1"/>
                </a:solidFill>
              </a:rPr>
              <a:t> </a:t>
            </a:r>
            <a:r>
              <a:rPr lang="en-AU" sz="2000" b="1" dirty="0">
                <a:solidFill>
                  <a:schemeClr val="bg1"/>
                </a:solidFill>
              </a:rPr>
              <a:t>$65,710 gross </a:t>
            </a:r>
            <a:r>
              <a:rPr lang="en-AU" sz="2000" dirty="0">
                <a:solidFill>
                  <a:schemeClr val="bg1"/>
                </a:solidFill>
              </a:rPr>
              <a:t>will</a:t>
            </a:r>
            <a:r>
              <a:rPr lang="en-AU" sz="2000" b="1" dirty="0">
                <a:solidFill>
                  <a:schemeClr val="bg1"/>
                </a:solidFill>
              </a:rPr>
              <a:t> </a:t>
            </a:r>
            <a:r>
              <a:rPr lang="en-AU" sz="2000" dirty="0">
                <a:solidFill>
                  <a:schemeClr val="bg1"/>
                </a:solidFill>
              </a:rPr>
              <a:t>have their base hours of subsidised care cut from 24 hours to 12 hours per week</a:t>
            </a:r>
          </a:p>
          <a:p>
            <a:pPr lvl="1">
              <a:lnSpc>
                <a:spcPct val="80000"/>
              </a:lnSpc>
            </a:pPr>
            <a:r>
              <a:rPr lang="en-AU" sz="2000" dirty="0">
                <a:solidFill>
                  <a:schemeClr val="bg1"/>
                </a:solidFill>
              </a:rPr>
              <a:t>Families earning $65,710 or more that fail the activity test receive no subsidised care</a:t>
            </a:r>
          </a:p>
          <a:p>
            <a:pPr lvl="1">
              <a:lnSpc>
                <a:spcPct val="80000"/>
              </a:lnSpc>
            </a:pPr>
            <a:r>
              <a:rPr lang="en-AU" sz="2000" dirty="0">
                <a:solidFill>
                  <a:schemeClr val="bg1"/>
                </a:solidFill>
              </a:rPr>
              <a:t>Families that have a sudden change in workforce participation could immediately be faced with a reduction of hours</a:t>
            </a:r>
          </a:p>
          <a:p>
            <a:pPr lvl="1">
              <a:lnSpc>
                <a:spcPct val="80000"/>
              </a:lnSpc>
            </a:pPr>
            <a:r>
              <a:rPr lang="en-AU" sz="2000" dirty="0">
                <a:solidFill>
                  <a:schemeClr val="bg1"/>
                </a:solidFill>
              </a:rPr>
              <a:t>Families on incomes of $350K or over will not be eligible to receive any subsidy</a:t>
            </a:r>
          </a:p>
          <a:p>
            <a:endParaRPr lang="en-AU" sz="2400" dirty="0">
              <a:solidFill>
                <a:schemeClr val="bg1"/>
              </a:solidFill>
            </a:endParaRPr>
          </a:p>
          <a:p>
            <a:endParaRPr lang="en-AU" sz="2400" dirty="0">
              <a:solidFill>
                <a:schemeClr val="bg1"/>
              </a:solidFill>
            </a:endParaRPr>
          </a:p>
          <a:p>
            <a:pPr marL="0" indent="0">
              <a:buNone/>
            </a:pPr>
            <a:endParaRPr lang="en-AU" sz="2400" b="1" dirty="0">
              <a:solidFill>
                <a:schemeClr val="bg1"/>
              </a:solidFill>
            </a:endParaRPr>
          </a:p>
        </p:txBody>
      </p:sp>
      <p:sp>
        <p:nvSpPr>
          <p:cNvPr id="12" name="Title 1">
            <a:extLst>
              <a:ext uri="{FF2B5EF4-FFF2-40B4-BE49-F238E27FC236}">
                <a16:creationId xmlns:a16="http://schemas.microsoft.com/office/drawing/2014/main" id="{F7496089-6FBA-4307-AB96-1DC31C6C53AB}"/>
              </a:ext>
            </a:extLst>
          </p:cNvPr>
          <p:cNvSpPr>
            <a:spLocks noGrp="1"/>
          </p:cNvSpPr>
          <p:nvPr>
            <p:ph type="title"/>
          </p:nvPr>
        </p:nvSpPr>
        <p:spPr>
          <a:xfrm>
            <a:off x="1239651" y="610993"/>
            <a:ext cx="10771373" cy="1325563"/>
          </a:xfrm>
        </p:spPr>
        <p:txBody>
          <a:bodyPr vert="horz" lIns="91440" tIns="45720" rIns="91440" bIns="45720" rtlCol="0" anchor="ctr">
            <a:normAutofit/>
          </a:bodyPr>
          <a:lstStyle/>
          <a:p>
            <a:r>
              <a:rPr lang="en-AU" dirty="0"/>
              <a:t>SNAPSHOT: CHILD CARE SUBSIDY IMPACT ON FAMILIES</a:t>
            </a:r>
          </a:p>
        </p:txBody>
      </p:sp>
      <p:sp>
        <p:nvSpPr>
          <p:cNvPr id="7" name="Slide Number Placeholder 4">
            <a:extLst>
              <a:ext uri="{FF2B5EF4-FFF2-40B4-BE49-F238E27FC236}">
                <a16:creationId xmlns:a16="http://schemas.microsoft.com/office/drawing/2014/main" id="{0EEAA628-835F-48B6-9FC3-03673C9A28DA}"/>
              </a:ext>
            </a:extLst>
          </p:cNvPr>
          <p:cNvSpPr>
            <a:spLocks noGrp="1"/>
          </p:cNvSpPr>
          <p:nvPr>
            <p:ph type="sldNum" sz="quarter" idx="12"/>
          </p:nvPr>
        </p:nvSpPr>
        <p:spPr>
          <a:xfrm>
            <a:off x="10837333" y="6470704"/>
            <a:ext cx="973667" cy="274320"/>
          </a:xfrm>
        </p:spPr>
        <p:txBody>
          <a:bodyPr/>
          <a:lstStyle/>
          <a:p>
            <a:fld id="{3C05B6ED-7C1A-4B96-BD28-C077F8E9D174}" type="slidenum">
              <a:rPr lang="en-AU" sz="1400" smtClean="0"/>
              <a:t>5</a:t>
            </a:fld>
            <a:endParaRPr lang="en-AU" sz="1400" dirty="0"/>
          </a:p>
        </p:txBody>
      </p:sp>
      <p:pic>
        <p:nvPicPr>
          <p:cNvPr id="10" name="Picture 9">
            <a:extLst>
              <a:ext uri="{FF2B5EF4-FFF2-40B4-BE49-F238E27FC236}">
                <a16:creationId xmlns:a16="http://schemas.microsoft.com/office/drawing/2014/main" id="{298F0C5A-0832-4EED-A1A7-B94F7A04C4A6}"/>
              </a:ext>
            </a:extLst>
          </p:cNvPr>
          <p:cNvPicPr>
            <a:picLocks noChangeAspect="1"/>
          </p:cNvPicPr>
          <p:nvPr/>
        </p:nvPicPr>
        <p:blipFill>
          <a:blip r:embed="rId3"/>
          <a:stretch>
            <a:fillRect/>
          </a:stretch>
        </p:blipFill>
        <p:spPr>
          <a:xfrm>
            <a:off x="7956866" y="1684532"/>
            <a:ext cx="1524205" cy="1138237"/>
          </a:xfrm>
          <a:prstGeom prst="rect">
            <a:avLst/>
          </a:prstGeom>
        </p:spPr>
      </p:pic>
      <p:pic>
        <p:nvPicPr>
          <p:cNvPr id="11" name="Picture 10">
            <a:extLst>
              <a:ext uri="{FF2B5EF4-FFF2-40B4-BE49-F238E27FC236}">
                <a16:creationId xmlns:a16="http://schemas.microsoft.com/office/drawing/2014/main" id="{3C212029-62DA-4BC8-A218-01B14E4BBFAD}"/>
              </a:ext>
            </a:extLst>
          </p:cNvPr>
          <p:cNvPicPr>
            <a:picLocks noChangeAspect="1"/>
          </p:cNvPicPr>
          <p:nvPr/>
        </p:nvPicPr>
        <p:blipFill>
          <a:blip r:embed="rId4"/>
          <a:stretch>
            <a:fillRect/>
          </a:stretch>
        </p:blipFill>
        <p:spPr>
          <a:xfrm>
            <a:off x="2710929" y="1669384"/>
            <a:ext cx="1279938" cy="1308766"/>
          </a:xfrm>
          <a:prstGeom prst="rect">
            <a:avLst/>
          </a:prstGeom>
        </p:spPr>
      </p:pic>
    </p:spTree>
    <p:extLst>
      <p:ext uri="{BB962C8B-B14F-4D97-AF65-F5344CB8AC3E}">
        <p14:creationId xmlns:p14="http://schemas.microsoft.com/office/powerpoint/2010/main" val="17271678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1A8981A0-463F-42BF-919D-DE697C445B2E}"/>
              </a:ext>
            </a:extLst>
          </p:cNvPr>
          <p:cNvSpPr>
            <a:spLocks noGrp="1"/>
          </p:cNvSpPr>
          <p:nvPr>
            <p:ph sz="half" idx="1"/>
          </p:nvPr>
        </p:nvSpPr>
        <p:spPr>
          <a:xfrm>
            <a:off x="1428917" y="2330507"/>
            <a:ext cx="9042175" cy="4110753"/>
          </a:xfrm>
          <a:solidFill>
            <a:schemeClr val="accent1"/>
          </a:solidFill>
        </p:spPr>
        <p:txBody>
          <a:bodyPr>
            <a:normAutofit/>
          </a:bodyPr>
          <a:lstStyle/>
          <a:p>
            <a:pPr marL="128016" lvl="1" indent="0">
              <a:buNone/>
            </a:pPr>
            <a:r>
              <a:rPr lang="en-AU" sz="2800" dirty="0"/>
              <a:t>Three things will determine how much subsidy a family receives: </a:t>
            </a:r>
          </a:p>
          <a:p>
            <a:pPr lvl="2"/>
            <a:r>
              <a:rPr lang="en-AU" sz="2800" dirty="0"/>
              <a:t>- Combined family income</a:t>
            </a:r>
          </a:p>
          <a:p>
            <a:pPr lvl="2"/>
            <a:r>
              <a:rPr lang="en-AU" sz="2800" dirty="0"/>
              <a:t>- How much the parents work, based on the activity of the</a:t>
            </a:r>
            <a:br>
              <a:rPr lang="en-AU" sz="2800" dirty="0"/>
            </a:br>
            <a:r>
              <a:rPr lang="en-AU" sz="2800" dirty="0"/>
              <a:t>  parent who works least </a:t>
            </a:r>
            <a:br>
              <a:rPr lang="en-AU" sz="2800" dirty="0"/>
            </a:br>
            <a:r>
              <a:rPr lang="en-AU" sz="2800" dirty="0"/>
              <a:t>  (This is determined via the “Activity Test”)</a:t>
            </a:r>
          </a:p>
          <a:p>
            <a:pPr lvl="2"/>
            <a:r>
              <a:rPr lang="en-AU" sz="2800" dirty="0"/>
              <a:t>- The type of childcare service the family uses</a:t>
            </a:r>
          </a:p>
          <a:p>
            <a:endParaRPr lang="en-AU" sz="2400" dirty="0"/>
          </a:p>
          <a:p>
            <a:pPr marL="0" indent="0">
              <a:buNone/>
            </a:pPr>
            <a:endParaRPr lang="en-AU" sz="2400" b="1" dirty="0"/>
          </a:p>
        </p:txBody>
      </p:sp>
      <p:sp>
        <p:nvSpPr>
          <p:cNvPr id="12" name="Title 1">
            <a:extLst>
              <a:ext uri="{FF2B5EF4-FFF2-40B4-BE49-F238E27FC236}">
                <a16:creationId xmlns:a16="http://schemas.microsoft.com/office/drawing/2014/main" id="{F7496089-6FBA-4307-AB96-1DC31C6C53AB}"/>
              </a:ext>
            </a:extLst>
          </p:cNvPr>
          <p:cNvSpPr>
            <a:spLocks noGrp="1"/>
          </p:cNvSpPr>
          <p:nvPr>
            <p:ph type="title"/>
          </p:nvPr>
        </p:nvSpPr>
        <p:spPr>
          <a:xfrm>
            <a:off x="1239651" y="610993"/>
            <a:ext cx="10771373" cy="1325563"/>
          </a:xfrm>
        </p:spPr>
        <p:txBody>
          <a:bodyPr vert="horz" lIns="91440" tIns="45720" rIns="91440" bIns="45720" rtlCol="0" anchor="ctr">
            <a:normAutofit/>
          </a:bodyPr>
          <a:lstStyle/>
          <a:p>
            <a:r>
              <a:rPr lang="en-AU" dirty="0"/>
              <a:t>How IS THE LEVEL OF CHILD CARE SUBSIDY determined for each family?</a:t>
            </a:r>
          </a:p>
        </p:txBody>
      </p:sp>
      <p:sp>
        <p:nvSpPr>
          <p:cNvPr id="7" name="Slide Number Placeholder 4">
            <a:extLst>
              <a:ext uri="{FF2B5EF4-FFF2-40B4-BE49-F238E27FC236}">
                <a16:creationId xmlns:a16="http://schemas.microsoft.com/office/drawing/2014/main" id="{0EEAA628-835F-48B6-9FC3-03673C9A28DA}"/>
              </a:ext>
            </a:extLst>
          </p:cNvPr>
          <p:cNvSpPr>
            <a:spLocks noGrp="1"/>
          </p:cNvSpPr>
          <p:nvPr>
            <p:ph type="sldNum" sz="quarter" idx="12"/>
          </p:nvPr>
        </p:nvSpPr>
        <p:spPr>
          <a:xfrm>
            <a:off x="10837333" y="6470704"/>
            <a:ext cx="973667" cy="274320"/>
          </a:xfrm>
        </p:spPr>
        <p:txBody>
          <a:bodyPr/>
          <a:lstStyle/>
          <a:p>
            <a:fld id="{3C05B6ED-7C1A-4B96-BD28-C077F8E9D174}" type="slidenum">
              <a:rPr lang="en-AU" sz="1400" smtClean="0"/>
              <a:t>6</a:t>
            </a:fld>
            <a:endParaRPr lang="en-AU" sz="1400" dirty="0"/>
          </a:p>
        </p:txBody>
      </p:sp>
    </p:spTree>
    <p:extLst>
      <p:ext uri="{BB962C8B-B14F-4D97-AF65-F5344CB8AC3E}">
        <p14:creationId xmlns:p14="http://schemas.microsoft.com/office/powerpoint/2010/main" val="16090543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7" name="Straight Connector 10">
            <a:extLst>
              <a:ext uri="{FF2B5EF4-FFF2-40B4-BE49-F238E27FC236}">
                <a16:creationId xmlns:a16="http://schemas.microsoft.com/office/drawing/2014/main" id="{15F1CC53-719A-4763-BF30-5E25A63CEF3C}"/>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8" name="Rectangle 12">
            <a:extLst>
              <a:ext uri="{FF2B5EF4-FFF2-40B4-BE49-F238E27FC236}">
                <a16:creationId xmlns:a16="http://schemas.microsoft.com/office/drawing/2014/main" id="{4038CB10-1F5C-4D54-9DF7-12586DE5B007}"/>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7546" y="4572000"/>
            <a:ext cx="7058307" cy="196426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4">
            <a:extLst>
              <a:ext uri="{FF2B5EF4-FFF2-40B4-BE49-F238E27FC236}">
                <a16:creationId xmlns:a16="http://schemas.microsoft.com/office/drawing/2014/main" id="{73ED6512-6858-4552-B699-9A97FE9A4EA2}"/>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34655" y="321732"/>
            <a:ext cx="4335613" cy="6214534"/>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1"/>
          <p:cNvSpPr>
            <a:spLocks noChangeArrowheads="1"/>
          </p:cNvSpPr>
          <p:nvPr/>
        </p:nvSpPr>
        <p:spPr bwMode="auto">
          <a:xfrm>
            <a:off x="2706880" y="5383673"/>
            <a:ext cx="184731"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fontAlgn="base">
              <a:spcBef>
                <a:spcPct val="0"/>
              </a:spcBef>
              <a:spcAft>
                <a:spcPts val="600"/>
              </a:spcAft>
            </a:pPr>
            <a:endParaRPr lang="en-AU" altLang="en-US">
              <a:solidFill>
                <a:srgbClr val="000000"/>
              </a:solidFill>
              <a:latin typeface="Calibri" pitchFamily="34" charset="0"/>
              <a:cs typeface="Calibri" pitchFamily="34" charset="0"/>
            </a:endParaRPr>
          </a:p>
          <a:p>
            <a:pPr fontAlgn="base">
              <a:spcBef>
                <a:spcPct val="0"/>
              </a:spcBef>
              <a:spcAft>
                <a:spcPts val="600"/>
              </a:spcAft>
            </a:pPr>
            <a:endParaRPr lang="en-AU" altLang="en-US">
              <a:solidFill>
                <a:srgbClr val="000000"/>
              </a:solidFill>
              <a:latin typeface="Calibri" pitchFamily="34" charset="0"/>
              <a:cs typeface="Calibri" pitchFamily="34" charset="0"/>
            </a:endParaRPr>
          </a:p>
          <a:p>
            <a:pPr fontAlgn="base">
              <a:spcBef>
                <a:spcPct val="0"/>
              </a:spcBef>
              <a:spcAft>
                <a:spcPts val="600"/>
              </a:spcAft>
            </a:pPr>
            <a:endParaRPr lang="en-AU" altLang="en-US" sz="1000">
              <a:solidFill>
                <a:srgbClr val="000000"/>
              </a:solidFill>
              <a:latin typeface="Calibri" pitchFamily="34" charset="0"/>
              <a:ea typeface="Times New Roman" pitchFamily="18" charset="0"/>
              <a:cs typeface="Calibri" pitchFamily="34" charset="0"/>
            </a:endParaRPr>
          </a:p>
        </p:txBody>
      </p:sp>
      <p:sp>
        <p:nvSpPr>
          <p:cNvPr id="2" name="Title 1"/>
          <p:cNvSpPr>
            <a:spLocks noGrp="1"/>
          </p:cNvSpPr>
          <p:nvPr>
            <p:ph type="title"/>
          </p:nvPr>
        </p:nvSpPr>
        <p:spPr>
          <a:xfrm>
            <a:off x="321732" y="4767072"/>
            <a:ext cx="7010399" cy="1625210"/>
          </a:xfrm>
        </p:spPr>
        <p:txBody>
          <a:bodyPr vert="horz" lIns="91440" tIns="45720" rIns="91440" bIns="45720" rtlCol="0" anchor="ctr">
            <a:noAutofit/>
          </a:bodyPr>
          <a:lstStyle/>
          <a:p>
            <a:pPr algn="ctr"/>
            <a:r>
              <a:rPr lang="en-US" sz="4000" dirty="0">
                <a:solidFill>
                  <a:srgbClr val="FFFFFF"/>
                </a:solidFill>
              </a:rPr>
              <a:t>* Subsidy rate of actual fee charged or MAXIMUM HOURLY RATE CAP (WHICHEVER IS LOWER) </a:t>
            </a:r>
            <a:endParaRPr lang="en-US" sz="3600" dirty="0">
              <a:solidFill>
                <a:srgbClr val="FFFFFF"/>
              </a:solidFill>
            </a:endParaRPr>
          </a:p>
        </p:txBody>
      </p:sp>
      <p:sp>
        <p:nvSpPr>
          <p:cNvPr id="6" name="Content Placeholder 2"/>
          <p:cNvSpPr>
            <a:spLocks noGrp="1"/>
          </p:cNvSpPr>
          <p:nvPr>
            <p:ph idx="1"/>
          </p:nvPr>
        </p:nvSpPr>
        <p:spPr>
          <a:xfrm>
            <a:off x="8029319" y="1413025"/>
            <a:ext cx="3638425" cy="4852362"/>
          </a:xfrm>
        </p:spPr>
        <p:txBody>
          <a:bodyPr vert="horz" lIns="45720" tIns="45720" rIns="45720" bIns="45720" rtlCol="0" anchor="ctr">
            <a:normAutofit/>
          </a:bodyPr>
          <a:lstStyle/>
          <a:p>
            <a:pPr marL="0" indent="0">
              <a:buNone/>
            </a:pPr>
            <a:endParaRPr lang="en-US" sz="4000" b="1" dirty="0">
              <a:solidFill>
                <a:srgbClr val="FFFFFF"/>
              </a:solidFill>
            </a:endParaRPr>
          </a:p>
          <a:p>
            <a:pPr marL="0" indent="0">
              <a:buNone/>
            </a:pPr>
            <a:r>
              <a:rPr lang="en-US" sz="4000" b="1" dirty="0">
                <a:solidFill>
                  <a:srgbClr val="FFFFFF"/>
                </a:solidFill>
              </a:rPr>
              <a:t>Subsidy tapers by 1% for each $3,000 of family income</a:t>
            </a:r>
          </a:p>
          <a:p>
            <a:endParaRPr lang="en-US" sz="4000" dirty="0">
              <a:solidFill>
                <a:srgbClr val="FFFFFF"/>
              </a:solidFill>
            </a:endParaRPr>
          </a:p>
          <a:p>
            <a:endParaRPr lang="en-US" sz="4000" dirty="0">
              <a:solidFill>
                <a:srgbClr val="FFFFFF"/>
              </a:solidFill>
            </a:endParaRPr>
          </a:p>
          <a:p>
            <a:endParaRPr lang="en-US" sz="4000" dirty="0">
              <a:solidFill>
                <a:srgbClr val="FFFFFF"/>
              </a:solidFill>
            </a:endParaRPr>
          </a:p>
        </p:txBody>
      </p:sp>
      <p:sp>
        <p:nvSpPr>
          <p:cNvPr id="30" name="Slide Number Placeholder 4">
            <a:extLst>
              <a:ext uri="{FF2B5EF4-FFF2-40B4-BE49-F238E27FC236}">
                <a16:creationId xmlns:a16="http://schemas.microsoft.com/office/drawing/2014/main" id="{A92CE244-732C-4CBC-8A80-1EE8B99F4AE6}"/>
              </a:ext>
            </a:extLst>
          </p:cNvPr>
          <p:cNvSpPr>
            <a:spLocks noGrp="1"/>
          </p:cNvSpPr>
          <p:nvPr>
            <p:ph type="sldNum" sz="quarter" idx="12"/>
          </p:nvPr>
        </p:nvSpPr>
        <p:spPr>
          <a:xfrm>
            <a:off x="10837333" y="6535157"/>
            <a:ext cx="973667" cy="274320"/>
          </a:xfrm>
        </p:spPr>
        <p:txBody>
          <a:bodyPr>
            <a:noAutofit/>
          </a:bodyPr>
          <a:lstStyle/>
          <a:p>
            <a:pPr>
              <a:spcAft>
                <a:spcPts val="600"/>
              </a:spcAft>
            </a:pPr>
            <a:fld id="{3C05B6ED-7C1A-4B96-BD28-C077F8E9D174}" type="slidenum">
              <a:rPr lang="en-AU" sz="1400" smtClean="0"/>
              <a:pPr>
                <a:spcAft>
                  <a:spcPts val="600"/>
                </a:spcAft>
              </a:pPr>
              <a:t>7</a:t>
            </a:fld>
            <a:endParaRPr lang="en-AU" sz="1400"/>
          </a:p>
        </p:txBody>
      </p:sp>
      <p:sp>
        <p:nvSpPr>
          <p:cNvPr id="4" name="Rectangle 3">
            <a:extLst>
              <a:ext uri="{FF2B5EF4-FFF2-40B4-BE49-F238E27FC236}">
                <a16:creationId xmlns:a16="http://schemas.microsoft.com/office/drawing/2014/main" id="{D1DDD521-8B8F-434B-B4B5-DCE8064CB10C}"/>
              </a:ext>
            </a:extLst>
          </p:cNvPr>
          <p:cNvSpPr/>
          <p:nvPr/>
        </p:nvSpPr>
        <p:spPr>
          <a:xfrm rot="19502518">
            <a:off x="6560240" y="3857075"/>
            <a:ext cx="125900" cy="20175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aphicFrame>
        <p:nvGraphicFramePr>
          <p:cNvPr id="13" name="Content Placeholder 13">
            <a:extLst>
              <a:ext uri="{FF2B5EF4-FFF2-40B4-BE49-F238E27FC236}">
                <a16:creationId xmlns:a16="http://schemas.microsoft.com/office/drawing/2014/main" id="{29756B44-B690-413A-A729-90DD1063A125}"/>
              </a:ext>
            </a:extLst>
          </p:cNvPr>
          <p:cNvGraphicFramePr>
            <a:graphicFrameLocks/>
          </p:cNvGraphicFramePr>
          <p:nvPr>
            <p:extLst>
              <p:ext uri="{D42A27DB-BD31-4B8C-83A1-F6EECF244321}">
                <p14:modId xmlns:p14="http://schemas.microsoft.com/office/powerpoint/2010/main" val="1183018736"/>
              </p:ext>
            </p:extLst>
          </p:nvPr>
        </p:nvGraphicFramePr>
        <p:xfrm>
          <a:off x="910803" y="809570"/>
          <a:ext cx="6421328" cy="2773680"/>
        </p:xfrm>
        <a:graphic>
          <a:graphicData uri="http://schemas.openxmlformats.org/drawingml/2006/table">
            <a:tbl>
              <a:tblPr firstRow="1" bandRow="1">
                <a:tableStyleId>{5C22544A-7EE6-4342-B048-85BDC9FD1C3A}</a:tableStyleId>
              </a:tblPr>
              <a:tblGrid>
                <a:gridCol w="3210664">
                  <a:extLst>
                    <a:ext uri="{9D8B030D-6E8A-4147-A177-3AD203B41FA5}">
                      <a16:colId xmlns:a16="http://schemas.microsoft.com/office/drawing/2014/main" val="1204817515"/>
                    </a:ext>
                  </a:extLst>
                </a:gridCol>
                <a:gridCol w="3210664">
                  <a:extLst>
                    <a:ext uri="{9D8B030D-6E8A-4147-A177-3AD203B41FA5}">
                      <a16:colId xmlns:a16="http://schemas.microsoft.com/office/drawing/2014/main" val="191037004"/>
                    </a:ext>
                  </a:extLst>
                </a:gridCol>
              </a:tblGrid>
              <a:tr h="370840">
                <a:tc>
                  <a:txBody>
                    <a:bodyPr/>
                    <a:lstStyle/>
                    <a:p>
                      <a:r>
                        <a:rPr lang="en-AU" sz="2000" dirty="0"/>
                        <a:t>Combined Family Income</a:t>
                      </a:r>
                    </a:p>
                  </a:txBody>
                  <a:tcPr/>
                </a:tc>
                <a:tc>
                  <a:txBody>
                    <a:bodyPr/>
                    <a:lstStyle/>
                    <a:p>
                      <a:r>
                        <a:rPr lang="en-AU" sz="2000" dirty="0"/>
                        <a:t>Subsidy rate*</a:t>
                      </a:r>
                    </a:p>
                  </a:txBody>
                  <a:tcPr/>
                </a:tc>
                <a:extLst>
                  <a:ext uri="{0D108BD9-81ED-4DB2-BD59-A6C34878D82A}">
                    <a16:rowId xmlns:a16="http://schemas.microsoft.com/office/drawing/2014/main" val="4037563145"/>
                  </a:ext>
                </a:extLst>
              </a:tr>
              <a:tr h="370840">
                <a:tc>
                  <a:txBody>
                    <a:bodyPr/>
                    <a:lstStyle/>
                    <a:p>
                      <a:r>
                        <a:rPr lang="en-AU" sz="2000" dirty="0"/>
                        <a:t>Up to $65,710</a:t>
                      </a:r>
                    </a:p>
                  </a:txBody>
                  <a:tcPr/>
                </a:tc>
                <a:tc>
                  <a:txBody>
                    <a:bodyPr/>
                    <a:lstStyle/>
                    <a:p>
                      <a:r>
                        <a:rPr lang="en-AU" sz="2000" dirty="0"/>
                        <a:t>85%</a:t>
                      </a:r>
                    </a:p>
                  </a:txBody>
                  <a:tcPr/>
                </a:tc>
                <a:extLst>
                  <a:ext uri="{0D108BD9-81ED-4DB2-BD59-A6C34878D82A}">
                    <a16:rowId xmlns:a16="http://schemas.microsoft.com/office/drawing/2014/main" val="822665260"/>
                  </a:ext>
                </a:extLst>
              </a:tr>
              <a:tr h="370840">
                <a:tc>
                  <a:txBody>
                    <a:bodyPr/>
                    <a:lstStyle/>
                    <a:p>
                      <a:r>
                        <a:rPr lang="en-AU" sz="2000" dirty="0"/>
                        <a:t>&gt; $65,710 to &lt; $170,710</a:t>
                      </a:r>
                    </a:p>
                  </a:txBody>
                  <a:tcPr/>
                </a:tc>
                <a:tc>
                  <a:txBody>
                    <a:bodyPr/>
                    <a:lstStyle/>
                    <a:p>
                      <a:r>
                        <a:rPr lang="en-AU" sz="2000" dirty="0"/>
                        <a:t>Tapering to 50%</a:t>
                      </a:r>
                    </a:p>
                  </a:txBody>
                  <a:tcPr/>
                </a:tc>
                <a:extLst>
                  <a:ext uri="{0D108BD9-81ED-4DB2-BD59-A6C34878D82A}">
                    <a16:rowId xmlns:a16="http://schemas.microsoft.com/office/drawing/2014/main" val="1777873193"/>
                  </a:ext>
                </a:extLst>
              </a:tr>
              <a:tr h="370840">
                <a:tc>
                  <a:txBody>
                    <a:bodyPr/>
                    <a:lstStyle/>
                    <a:p>
                      <a:r>
                        <a:rPr lang="en-AU" sz="2000" dirty="0"/>
                        <a:t>$170,710 &lt; $250,000</a:t>
                      </a:r>
                    </a:p>
                  </a:txBody>
                  <a:tcPr/>
                </a:tc>
                <a:tc>
                  <a:txBody>
                    <a:bodyPr/>
                    <a:lstStyle/>
                    <a:p>
                      <a:r>
                        <a:rPr lang="en-AU" sz="2000" dirty="0"/>
                        <a:t>50%</a:t>
                      </a:r>
                    </a:p>
                  </a:txBody>
                  <a:tcPr/>
                </a:tc>
                <a:extLst>
                  <a:ext uri="{0D108BD9-81ED-4DB2-BD59-A6C34878D82A}">
                    <a16:rowId xmlns:a16="http://schemas.microsoft.com/office/drawing/2014/main" val="3406621954"/>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2000" dirty="0"/>
                        <a:t>$250,000 &lt; $340,000</a:t>
                      </a:r>
                    </a:p>
                  </a:txBody>
                  <a:tcPr/>
                </a:tc>
                <a:tc>
                  <a:txBody>
                    <a:bodyPr/>
                    <a:lstStyle/>
                    <a:p>
                      <a:r>
                        <a:rPr lang="en-AU" sz="2000" dirty="0"/>
                        <a:t>Tapering to 20%</a:t>
                      </a:r>
                    </a:p>
                  </a:txBody>
                  <a:tcPr/>
                </a:tc>
                <a:extLst>
                  <a:ext uri="{0D108BD9-81ED-4DB2-BD59-A6C34878D82A}">
                    <a16:rowId xmlns:a16="http://schemas.microsoft.com/office/drawing/2014/main" val="1719012139"/>
                  </a:ext>
                </a:extLst>
              </a:tr>
              <a:tr h="370840">
                <a:tc>
                  <a:txBody>
                    <a:bodyPr/>
                    <a:lstStyle/>
                    <a:p>
                      <a:r>
                        <a:rPr lang="en-AU" sz="2000" dirty="0"/>
                        <a:t>$340,000 &lt; $350,000</a:t>
                      </a:r>
                    </a:p>
                  </a:txBody>
                  <a:tcPr/>
                </a:tc>
                <a:tc>
                  <a:txBody>
                    <a:bodyPr/>
                    <a:lstStyle/>
                    <a:p>
                      <a:r>
                        <a:rPr lang="en-AU" sz="2000" dirty="0"/>
                        <a:t>20%</a:t>
                      </a:r>
                    </a:p>
                  </a:txBody>
                  <a:tcPr/>
                </a:tc>
                <a:extLst>
                  <a:ext uri="{0D108BD9-81ED-4DB2-BD59-A6C34878D82A}">
                    <a16:rowId xmlns:a16="http://schemas.microsoft.com/office/drawing/2014/main" val="3460809569"/>
                  </a:ext>
                </a:extLst>
              </a:tr>
              <a:tr h="370840">
                <a:tc>
                  <a:txBody>
                    <a:bodyPr/>
                    <a:lstStyle/>
                    <a:p>
                      <a:r>
                        <a:rPr lang="en-AU" sz="2000" dirty="0"/>
                        <a:t>$350,000+</a:t>
                      </a:r>
                    </a:p>
                  </a:txBody>
                  <a:tcPr/>
                </a:tc>
                <a:tc>
                  <a:txBody>
                    <a:bodyPr/>
                    <a:lstStyle/>
                    <a:p>
                      <a:r>
                        <a:rPr lang="en-AU" sz="2000" dirty="0"/>
                        <a:t>0%</a:t>
                      </a:r>
                    </a:p>
                  </a:txBody>
                  <a:tcPr/>
                </a:tc>
                <a:extLst>
                  <a:ext uri="{0D108BD9-81ED-4DB2-BD59-A6C34878D82A}">
                    <a16:rowId xmlns:a16="http://schemas.microsoft.com/office/drawing/2014/main" val="3091505972"/>
                  </a:ext>
                </a:extLst>
              </a:tr>
            </a:tbl>
          </a:graphicData>
        </a:graphic>
      </p:graphicFrame>
    </p:spTree>
    <p:extLst>
      <p:ext uri="{BB962C8B-B14F-4D97-AF65-F5344CB8AC3E}">
        <p14:creationId xmlns:p14="http://schemas.microsoft.com/office/powerpoint/2010/main" val="4048707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6" name="Rectangle 30">
            <a:extLst>
              <a:ext uri="{FF2B5EF4-FFF2-40B4-BE49-F238E27FC236}">
                <a16:creationId xmlns:a16="http://schemas.microsoft.com/office/drawing/2014/main" id="{39E4C68A-A4A9-48A4-9FF2-D2896B1EA01F}"/>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32">
            <a:extLst>
              <a:ext uri="{FF2B5EF4-FFF2-40B4-BE49-F238E27FC236}">
                <a16:creationId xmlns:a16="http://schemas.microsoft.com/office/drawing/2014/main" id="{E2B9AEA5-52CB-49A6-AF8A-33502F291B9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54296"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964788" y="804333"/>
            <a:ext cx="3391900" cy="5249334"/>
          </a:xfrm>
        </p:spPr>
        <p:txBody>
          <a:bodyPr>
            <a:normAutofit/>
          </a:bodyPr>
          <a:lstStyle/>
          <a:p>
            <a:pPr algn="r"/>
            <a:r>
              <a:rPr lang="en-AU" dirty="0">
                <a:solidFill>
                  <a:srgbClr val="FFFFFF"/>
                </a:solidFill>
              </a:rPr>
              <a:t>Activity Test  REQUIREMENTS</a:t>
            </a:r>
          </a:p>
        </p:txBody>
      </p:sp>
      <p:sp>
        <p:nvSpPr>
          <p:cNvPr id="26" name="Content Placeholder 2">
            <a:extLst>
              <a:ext uri="{FF2B5EF4-FFF2-40B4-BE49-F238E27FC236}">
                <a16:creationId xmlns:a16="http://schemas.microsoft.com/office/drawing/2014/main" id="{149766FC-C67A-4B5D-A20F-B3B83FFC3A88}"/>
              </a:ext>
            </a:extLst>
          </p:cNvPr>
          <p:cNvSpPr>
            <a:spLocks noGrp="1"/>
          </p:cNvSpPr>
          <p:nvPr>
            <p:ph idx="1"/>
          </p:nvPr>
        </p:nvSpPr>
        <p:spPr>
          <a:xfrm>
            <a:off x="4826000" y="1777999"/>
            <a:ext cx="7233920" cy="4275667"/>
          </a:xfrm>
        </p:spPr>
        <p:txBody>
          <a:bodyPr anchor="ctr">
            <a:normAutofit fontScale="92500" lnSpcReduction="10000"/>
          </a:bodyPr>
          <a:lstStyle/>
          <a:p>
            <a:pPr marL="128016" lvl="1" indent="0">
              <a:buNone/>
            </a:pPr>
            <a:r>
              <a:rPr lang="en-AU" sz="2400" b="1" dirty="0"/>
              <a:t>Two parent family</a:t>
            </a:r>
          </a:p>
          <a:p>
            <a:pPr lvl="1"/>
            <a:r>
              <a:rPr lang="en-AU" sz="2400" dirty="0"/>
              <a:t>both must meet the test, though some exemptions apply (</a:t>
            </a:r>
            <a:r>
              <a:rPr lang="en-AU" sz="2400" dirty="0" err="1"/>
              <a:t>eg</a:t>
            </a:r>
            <a:r>
              <a:rPr lang="en-AU" sz="2400" dirty="0"/>
              <a:t>; families that are eligible for the child care safety net)</a:t>
            </a:r>
          </a:p>
          <a:p>
            <a:pPr lvl="1"/>
            <a:r>
              <a:rPr lang="en-AU" sz="2400" dirty="0"/>
              <a:t>activities can be combined</a:t>
            </a:r>
          </a:p>
          <a:p>
            <a:pPr lvl="1"/>
            <a:r>
              <a:rPr lang="en-AU" sz="2400" dirty="0"/>
              <a:t>the parent with the lowest entitlement will determine subsidised care hours</a:t>
            </a:r>
          </a:p>
          <a:p>
            <a:pPr lvl="1"/>
            <a:endParaRPr lang="en-AU" sz="2400" dirty="0"/>
          </a:p>
          <a:p>
            <a:pPr marL="128016" lvl="1" indent="0">
              <a:buNone/>
            </a:pPr>
            <a:r>
              <a:rPr lang="en-AU" sz="2400" b="1" dirty="0"/>
              <a:t>Sole parent family</a:t>
            </a:r>
          </a:p>
          <a:p>
            <a:pPr lvl="1"/>
            <a:r>
              <a:rPr lang="en-AU" sz="2400" dirty="0"/>
              <a:t>must meet the test</a:t>
            </a:r>
          </a:p>
          <a:p>
            <a:pPr lvl="1"/>
            <a:endParaRPr lang="en-AU" sz="2400" dirty="0"/>
          </a:p>
          <a:p>
            <a:pPr marL="128016" lvl="1" indent="0">
              <a:buNone/>
            </a:pPr>
            <a:r>
              <a:rPr lang="en-AU" sz="2400" b="1" dirty="0"/>
              <a:t>Casual/irregular hours of care</a:t>
            </a:r>
          </a:p>
          <a:p>
            <a:pPr lvl="1"/>
            <a:r>
              <a:rPr lang="en-AU" sz="2400" dirty="0"/>
              <a:t>can estimate over 3-month period but need to notify changes</a:t>
            </a:r>
          </a:p>
          <a:p>
            <a:pPr>
              <a:buClr>
                <a:schemeClr val="tx2"/>
              </a:buClr>
            </a:pPr>
            <a:endParaRPr lang="en-AU" sz="2400" dirty="0"/>
          </a:p>
          <a:p>
            <a:pPr>
              <a:buClr>
                <a:schemeClr val="tx2"/>
              </a:buClr>
            </a:pPr>
            <a:endParaRPr lang="en-AU" sz="2400" dirty="0"/>
          </a:p>
        </p:txBody>
      </p:sp>
      <p:sp>
        <p:nvSpPr>
          <p:cNvPr id="6" name="Slide Number Placeholder 4">
            <a:extLst>
              <a:ext uri="{FF2B5EF4-FFF2-40B4-BE49-F238E27FC236}">
                <a16:creationId xmlns:a16="http://schemas.microsoft.com/office/drawing/2014/main" id="{BF2CD6C4-1885-4934-8A94-9D59FFD5BB16}"/>
              </a:ext>
            </a:extLst>
          </p:cNvPr>
          <p:cNvSpPr>
            <a:spLocks noGrp="1"/>
          </p:cNvSpPr>
          <p:nvPr>
            <p:ph type="sldNum" sz="quarter" idx="12"/>
          </p:nvPr>
        </p:nvSpPr>
        <p:spPr>
          <a:xfrm>
            <a:off x="10837333" y="6470704"/>
            <a:ext cx="973667" cy="274320"/>
          </a:xfrm>
        </p:spPr>
        <p:txBody>
          <a:bodyPr>
            <a:noAutofit/>
          </a:bodyPr>
          <a:lstStyle/>
          <a:p>
            <a:pPr marL="0" marR="0" lvl="0" indent="0" defTabSz="457200" rtl="0" eaLnBrk="1" fontAlgn="auto" latinLnBrk="0" hangingPunct="1">
              <a:spcBef>
                <a:spcPts val="0"/>
              </a:spcBef>
              <a:spcAft>
                <a:spcPts val="600"/>
              </a:spcAft>
              <a:buClrTx/>
              <a:buSzTx/>
              <a:buFontTx/>
              <a:buNone/>
              <a:tabLst/>
              <a:defRPr/>
            </a:pPr>
            <a:fld id="{3C05B6ED-7C1A-4B96-BD28-C077F8E9D174}" type="slidenum">
              <a:rPr kumimoji="0" lang="en-AU" sz="1400" b="0" i="0" u="none" strike="noStrike" kern="1200" cap="none" spc="0" normalizeH="0" baseline="0" noProof="0" smtClean="0">
                <a:ln>
                  <a:noFill/>
                </a:ln>
                <a:effectLst/>
                <a:uLnTx/>
                <a:uFillTx/>
                <a:latin typeface="Tw Cen MT Condensed" panose="020B0606020104020203"/>
                <a:ea typeface="+mn-ea"/>
                <a:cs typeface="+mn-cs"/>
              </a:rPr>
              <a:pPr marL="0" marR="0" lvl="0" indent="0" defTabSz="457200" rtl="0" eaLnBrk="1" fontAlgn="auto" latinLnBrk="0" hangingPunct="1">
                <a:spcBef>
                  <a:spcPts val="0"/>
                </a:spcBef>
                <a:spcAft>
                  <a:spcPts val="600"/>
                </a:spcAft>
                <a:buClrTx/>
                <a:buSzTx/>
                <a:buFontTx/>
                <a:buNone/>
                <a:tabLst/>
                <a:defRPr/>
              </a:pPr>
              <a:t>8</a:t>
            </a:fld>
            <a:endParaRPr kumimoji="0" lang="en-AU" sz="1400" b="0" i="0" u="none" strike="noStrike" kern="1200" cap="none" spc="0" normalizeH="0" baseline="0" noProof="0">
              <a:ln>
                <a:noFill/>
              </a:ln>
              <a:effectLst/>
              <a:uLnTx/>
              <a:uFillTx/>
              <a:latin typeface="Tw Cen MT Condensed" panose="020B0606020104020203"/>
              <a:ea typeface="+mn-ea"/>
              <a:cs typeface="+mn-cs"/>
            </a:endParaRPr>
          </a:p>
        </p:txBody>
      </p:sp>
    </p:spTree>
    <p:extLst>
      <p:ext uri="{BB962C8B-B14F-4D97-AF65-F5344CB8AC3E}">
        <p14:creationId xmlns:p14="http://schemas.microsoft.com/office/powerpoint/2010/main" val="29568068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 name="Rectangle 30">
            <a:extLst>
              <a:ext uri="{FF2B5EF4-FFF2-40B4-BE49-F238E27FC236}">
                <a16:creationId xmlns:a16="http://schemas.microsoft.com/office/drawing/2014/main" id="{3A8EC506-B1DA-46A1-B44D-774E68468E13}"/>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3" name="Oval 5">
            <a:extLst>
              <a:ext uri="{FF2B5EF4-FFF2-40B4-BE49-F238E27FC236}">
                <a16:creationId xmlns:a16="http://schemas.microsoft.com/office/drawing/2014/main" id="{BFF30785-305E-45D7-984F-5AA93D3CA56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35" name="Straight Connector 34">
            <a:extLst>
              <a:ext uri="{FF2B5EF4-FFF2-40B4-BE49-F238E27FC236}">
                <a16:creationId xmlns:a16="http://schemas.microsoft.com/office/drawing/2014/main" id="{15E01FA5-D766-43CA-A83D-E7CF3F04E96F}"/>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useBgFill="1">
        <p:nvSpPr>
          <p:cNvPr id="37" name="Rectangle 36">
            <a:extLst>
              <a:ext uri="{FF2B5EF4-FFF2-40B4-BE49-F238E27FC236}">
                <a16:creationId xmlns:a16="http://schemas.microsoft.com/office/drawing/2014/main" id="{C411DB08-1669-426B-BBEB-FAD285EF80FE}"/>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726" cy="685897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a:extLst>
              <a:ext uri="{FF2B5EF4-FFF2-40B4-BE49-F238E27FC236}">
                <a16:creationId xmlns:a16="http://schemas.microsoft.com/office/drawing/2014/main" id="{029E4219-121F-4CD1-AA58-24746CD2923C}"/>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46854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1" name="Straight Connector 40">
            <a:extLst>
              <a:ext uri="{FF2B5EF4-FFF2-40B4-BE49-F238E27FC236}">
                <a16:creationId xmlns:a16="http://schemas.microsoft.com/office/drawing/2014/main" id="{52F50912-06FD-4216-BAD3-21050F59564A}"/>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86679" y="3765314"/>
            <a:ext cx="3931920" cy="0"/>
          </a:xfrm>
          <a:prstGeom prst="line">
            <a:avLst/>
          </a:prstGeom>
          <a:ln w="19050">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634276" y="640080"/>
            <a:ext cx="4208656" cy="3034857"/>
          </a:xfrm>
        </p:spPr>
        <p:txBody>
          <a:bodyPr vert="horz" lIns="91440" tIns="45720" rIns="91440" bIns="45720" rtlCol="0" anchor="b">
            <a:normAutofit/>
          </a:bodyPr>
          <a:lstStyle/>
          <a:p>
            <a:pPr algn="r"/>
            <a:r>
              <a:rPr lang="en-US" sz="4400" spc="200" dirty="0">
                <a:solidFill>
                  <a:srgbClr val="FFFFFF"/>
                </a:solidFill>
              </a:rPr>
              <a:t>Activity LEVEL OF BOTH PARENTS WILL IMPACT ACCESS</a:t>
            </a:r>
          </a:p>
        </p:txBody>
      </p:sp>
      <p:sp>
        <p:nvSpPr>
          <p:cNvPr id="26" name="Slide Number Placeholder 4">
            <a:extLst>
              <a:ext uri="{FF2B5EF4-FFF2-40B4-BE49-F238E27FC236}">
                <a16:creationId xmlns:a16="http://schemas.microsoft.com/office/drawing/2014/main" id="{ED88D984-3105-4445-9676-BB5F5990D1C4}"/>
              </a:ext>
            </a:extLst>
          </p:cNvPr>
          <p:cNvSpPr>
            <a:spLocks noGrp="1"/>
          </p:cNvSpPr>
          <p:nvPr>
            <p:ph type="sldNum" sz="quarter" idx="12"/>
          </p:nvPr>
        </p:nvSpPr>
        <p:spPr>
          <a:xfrm>
            <a:off x="10837333" y="6470704"/>
            <a:ext cx="973667" cy="274320"/>
          </a:xfrm>
        </p:spPr>
        <p:txBody>
          <a:bodyPr vert="horz" lIns="91440" tIns="45720" rIns="91440" bIns="45720" rtlCol="0" anchor="ctr">
            <a:noAutofit/>
          </a:bodyPr>
          <a:lstStyle/>
          <a:p>
            <a:pPr defTabSz="914400">
              <a:spcAft>
                <a:spcPts val="600"/>
              </a:spcAft>
            </a:pPr>
            <a:fld id="{3C05B6ED-7C1A-4B96-BD28-C077F8E9D174}" type="slidenum">
              <a:rPr lang="en-US" sz="1400" smtClean="0"/>
              <a:pPr defTabSz="914400">
                <a:spcAft>
                  <a:spcPts val="600"/>
                </a:spcAft>
              </a:pPr>
              <a:t>9</a:t>
            </a:fld>
            <a:endParaRPr lang="en-US" sz="1400" dirty="0"/>
          </a:p>
        </p:txBody>
      </p:sp>
      <p:pic>
        <p:nvPicPr>
          <p:cNvPr id="4" name="Picture 3">
            <a:extLst>
              <a:ext uri="{FF2B5EF4-FFF2-40B4-BE49-F238E27FC236}">
                <a16:creationId xmlns:a16="http://schemas.microsoft.com/office/drawing/2014/main" id="{5FEFF83E-EDD2-4322-B588-2597F457E595}"/>
              </a:ext>
            </a:extLst>
          </p:cNvPr>
          <p:cNvPicPr>
            <a:picLocks noChangeAspect="1"/>
          </p:cNvPicPr>
          <p:nvPr/>
        </p:nvPicPr>
        <p:blipFill>
          <a:blip r:embed="rId3"/>
          <a:stretch>
            <a:fillRect/>
          </a:stretch>
        </p:blipFill>
        <p:spPr>
          <a:xfrm>
            <a:off x="5854549" y="1441335"/>
            <a:ext cx="6407451" cy="4273666"/>
          </a:xfrm>
          <a:prstGeom prst="rect">
            <a:avLst/>
          </a:prstGeom>
        </p:spPr>
      </p:pic>
    </p:spTree>
    <p:extLst>
      <p:ext uri="{BB962C8B-B14F-4D97-AF65-F5344CB8AC3E}">
        <p14:creationId xmlns:p14="http://schemas.microsoft.com/office/powerpoint/2010/main" val="216873594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l">
  <a:themeElements>
    <a:clrScheme name="Integral">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682D6EBE-8D36-4FF2-9DB3-F3D8D7B6715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Integral</Template>
  <TotalTime>1092</TotalTime>
  <Words>1289</Words>
  <Application>Microsoft Office PowerPoint</Application>
  <PresentationFormat>Widescreen</PresentationFormat>
  <Paragraphs>230</Paragraphs>
  <Slides>22</Slides>
  <Notes>12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22</vt:i4>
      </vt:variant>
    </vt:vector>
  </HeadingPairs>
  <TitlesOfParts>
    <vt:vector size="30" baseType="lpstr">
      <vt:lpstr>Arial</vt:lpstr>
      <vt:lpstr>Calibri</vt:lpstr>
      <vt:lpstr>Times New Roman</vt:lpstr>
      <vt:lpstr>Tw Cen MT</vt:lpstr>
      <vt:lpstr>Tw Cen MT Condensed</vt:lpstr>
      <vt:lpstr>Wingdings</vt:lpstr>
      <vt:lpstr>Wingdings 3</vt:lpstr>
      <vt:lpstr>Integral</vt:lpstr>
      <vt:lpstr>Impacts of the new child care subsidy on FAMILIES</vt:lpstr>
      <vt:lpstr>Purpose</vt:lpstr>
      <vt:lpstr>contents</vt:lpstr>
      <vt:lpstr>Impacts of the Child Care Subsidy</vt:lpstr>
      <vt:lpstr>SNAPSHOT: CHILD CARE SUBSIDY IMPACT ON FAMILIES</vt:lpstr>
      <vt:lpstr>How IS THE LEVEL OF CHILD CARE SUBSIDY determined for each family?</vt:lpstr>
      <vt:lpstr>* Subsidy rate of actual fee charged or MAXIMUM HOURLY RATE CAP (WHICHEVER IS LOWER) </vt:lpstr>
      <vt:lpstr>Activity Test  REQUIREMENTS</vt:lpstr>
      <vt:lpstr>Activity LEVEL OF BOTH PARENTS WILL IMPACT ACCESS</vt:lpstr>
      <vt:lpstr>TYPE OF SERVICE impacts hourly rate</vt:lpstr>
      <vt:lpstr>IMPACT OF NEW Child care SUBSIDY on families</vt:lpstr>
      <vt:lpstr>Activity Test – MORE DETAIL</vt:lpstr>
      <vt:lpstr>Activity Test – What Activities Count?</vt:lpstr>
      <vt:lpstr>Activity Test – PROPOSED EXEMPTIONS</vt:lpstr>
      <vt:lpstr>HOURLY FEE CAP IN PRACTICE</vt:lpstr>
      <vt:lpstr>Families can estimate their child care subsidy</vt:lpstr>
      <vt:lpstr>Child care safety net</vt:lpstr>
      <vt:lpstr>Additional Child Care Subsidy</vt:lpstr>
      <vt:lpstr>Community Child Care Fund (CCCF)</vt:lpstr>
      <vt:lpstr>INCLUSION SUPPORT PROGRAMME</vt:lpstr>
      <vt:lpstr>For more information</vt:lpstr>
      <vt:lpstr>For more information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Impacts of the new child care subsidy</dc:title>
  <dc:creator>David Worland</dc:creator>
  <cp:lastModifiedBy>Celia Falkland</cp:lastModifiedBy>
  <cp:revision>63</cp:revision>
  <cp:lastPrinted>2017-12-18T23:27:23Z</cp:lastPrinted>
  <dcterms:created xsi:type="dcterms:W3CDTF">2017-12-18T04:08:38Z</dcterms:created>
  <dcterms:modified xsi:type="dcterms:W3CDTF">2018-02-13T02:14:29Z</dcterms:modified>
</cp:coreProperties>
</file>