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19" r:id="rId2"/>
  </p:sldMasterIdLst>
  <p:notesMasterIdLst>
    <p:notesMasterId r:id="rId27"/>
  </p:notesMasterIdLst>
  <p:handoutMasterIdLst>
    <p:handoutMasterId r:id="rId28"/>
  </p:handoutMasterIdLst>
  <p:sldIdLst>
    <p:sldId id="256" r:id="rId3"/>
    <p:sldId id="302" r:id="rId4"/>
    <p:sldId id="299" r:id="rId5"/>
    <p:sldId id="285" r:id="rId6"/>
    <p:sldId id="300" r:id="rId7"/>
    <p:sldId id="301" r:id="rId8"/>
    <p:sldId id="306" r:id="rId9"/>
    <p:sldId id="277" r:id="rId10"/>
    <p:sldId id="257" r:id="rId11"/>
    <p:sldId id="288" r:id="rId12"/>
    <p:sldId id="286" r:id="rId13"/>
    <p:sldId id="287" r:id="rId14"/>
    <p:sldId id="296" r:id="rId15"/>
    <p:sldId id="289" r:id="rId16"/>
    <p:sldId id="297" r:id="rId17"/>
    <p:sldId id="290" r:id="rId18"/>
    <p:sldId id="293" r:id="rId19"/>
    <p:sldId id="298" r:id="rId20"/>
    <p:sldId id="295" r:id="rId21"/>
    <p:sldId id="291" r:id="rId22"/>
    <p:sldId id="303" r:id="rId23"/>
    <p:sldId id="294" r:id="rId24"/>
    <p:sldId id="283" r:id="rId25"/>
    <p:sldId id="284" r:id="rId26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9" d="100"/>
          <a:sy n="79" d="100"/>
        </p:scale>
        <p:origin x="18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3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AU" dirty="0"/>
              <a:t>Example: Centre</a:t>
            </a:r>
            <a:r>
              <a:rPr lang="en-AU" baseline="0" dirty="0"/>
              <a:t> based long day care for a family earning $65,100 </a:t>
            </a:r>
          </a:p>
          <a:p>
            <a:pPr>
              <a:defRPr/>
            </a:pPr>
            <a:r>
              <a:rPr lang="en-AU" baseline="0" dirty="0"/>
              <a:t>Family activities meet activity test</a:t>
            </a:r>
          </a:p>
          <a:p>
            <a:pPr>
              <a:defRPr/>
            </a:pPr>
            <a:r>
              <a:rPr lang="en-AU" baseline="0" dirty="0"/>
              <a:t>Child Care Subsidy percentage = 85%</a:t>
            </a:r>
            <a:endParaRPr lang="en-AU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Child Care Subsidy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$9.82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138-43E7-99D1-B5835F6A20A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$10.00 per hour</c:v>
                </c:pt>
                <c:pt idx="1">
                  <c:v>$11.55 per hour</c:v>
                </c:pt>
                <c:pt idx="2">
                  <c:v>$13.50 per hour</c:v>
                </c:pt>
              </c:strCache>
            </c:strRef>
          </c:cat>
          <c:val>
            <c:numRef>
              <c:f>Sheet1!$B$2:$B$4</c:f>
              <c:numCache>
                <c:formatCode>"$"#,##0.00</c:formatCode>
                <c:ptCount val="3"/>
                <c:pt idx="0">
                  <c:v>8.5</c:v>
                </c:pt>
                <c:pt idx="1">
                  <c:v>9.8175000000000008</c:v>
                </c:pt>
                <c:pt idx="2">
                  <c:v>9.7750000000000004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872-473F-A783-2403D9F4164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Parent Contribution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$10.00 per hour</c:v>
                </c:pt>
                <c:pt idx="1">
                  <c:v>$11.55 per hour</c:v>
                </c:pt>
                <c:pt idx="2">
                  <c:v>$13.50 per hour</c:v>
                </c:pt>
              </c:strCache>
            </c:strRef>
          </c:cat>
          <c:val>
            <c:numRef>
              <c:f>Sheet1!$C$2:$C$4</c:f>
              <c:numCache>
                <c:formatCode>"$"#,##0.00</c:formatCode>
                <c:ptCount val="3"/>
                <c:pt idx="0">
                  <c:v>1.5</c:v>
                </c:pt>
                <c:pt idx="1">
                  <c:v>1.7324999999999999</c:v>
                </c:pt>
                <c:pt idx="2">
                  <c:v>3.7249999999999996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872-473F-A783-2403D9F416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51996864"/>
        <c:axId val="551999816"/>
      </c:barChart>
      <c:catAx>
        <c:axId val="551996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1999816"/>
        <c:crosses val="autoZero"/>
        <c:auto val="1"/>
        <c:lblAlgn val="ctr"/>
        <c:lblOffset val="100"/>
        <c:noMultiLvlLbl val="0"/>
      </c:catAx>
      <c:valAx>
        <c:axId val="551999816"/>
        <c:scaling>
          <c:orientation val="minMax"/>
          <c:max val="1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19968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rgbClr val="FF0000"/>
      </a:solidFill>
      <a:prstDash val="sysDash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3A1FAEA-F554-4588-846F-9186165B95D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3E808C-5A20-4BC9-A987-6BB07527627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D42ABD-0787-476E-9C7A-2F2B6EC38BC0}" type="datetimeFigureOut">
              <a:rPr lang="en-AU" smtClean="0"/>
              <a:t>13/02/2018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3EEDD1-CF89-41F1-97A8-E8FE863A06D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6D3369-3D2C-427A-9E20-FAF23A12D50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BD9C3D-D0F1-40AF-9A82-A1B094F5925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395512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5C14DE-C5C4-4361-A4E5-E6D23D3386A8}" type="datetimeFigureOut">
              <a:rPr lang="en-AU" smtClean="0"/>
              <a:t>13/02/2018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B8C839-1F67-4829-AA28-C63BAE01461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49838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AU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2154D16-8426-4DCD-BE77-43164B078FB0}" type="slidenum">
              <a:rPr kumimoji="0" lang="en-A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39479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75889E7-1BF7-4410-B88D-9CE810EA7A83}" type="slidenum">
              <a:rPr kumimoji="0" lang="en-A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A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73513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AU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2154D16-8426-4DCD-BE77-43164B078FB0}" type="slidenum">
              <a:rPr kumimoji="0" lang="en-A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61662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E3274DC3-B6C5-4F90-9DA8-E8606818D947}" type="datetime1">
              <a:rPr lang="en-AU" smtClean="0"/>
              <a:t>13/02/2018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5B6ED-7C1A-4B96-BD28-C077F8E9D174}" type="slidenum">
              <a:rPr lang="en-AU" smtClean="0"/>
              <a:t>‹#›</a:t>
            </a:fld>
            <a:endParaRPr lang="en-A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9405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1B5CF-80E2-4768-AECA-564A5959EDD4}" type="datetime1">
              <a:rPr lang="en-AU" smtClean="0"/>
              <a:t>13/02/2018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5B6ED-7C1A-4B96-BD28-C077F8E9D17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63787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BD2DA-E244-4EF8-96BB-0F754AE7A060}" type="datetime1">
              <a:rPr lang="en-AU" smtClean="0"/>
              <a:t>13/02/2018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5B6ED-7C1A-4B96-BD28-C077F8E9D174}" type="slidenum">
              <a:rPr lang="en-AU" smtClean="0"/>
              <a:t>‹#›</a:t>
            </a:fld>
            <a:endParaRPr lang="en-A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42141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E3274DC3-B6C5-4F90-9DA8-E8606818D947}" type="datetime1">
              <a:rPr lang="en-AU" smtClean="0"/>
              <a:t>13/02/2018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5B6ED-7C1A-4B96-BD28-C077F8E9D174}" type="slidenum">
              <a:rPr lang="en-AU" smtClean="0"/>
              <a:t>‹#›</a:t>
            </a:fld>
            <a:endParaRPr lang="en-A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26422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56B6F-08F9-40E1-ACA3-B687E6989E2E}" type="datetime1">
              <a:rPr lang="en-AU" smtClean="0"/>
              <a:t>13/02/2018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5B6ED-7C1A-4B96-BD28-C077F8E9D17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482782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EE2DB-74F8-4EA3-8E33-F3DD010154BD}" type="datetime1">
              <a:rPr lang="en-AU" smtClean="0"/>
              <a:t>13/02/2018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5B6ED-7C1A-4B96-BD28-C077F8E9D174}" type="slidenum">
              <a:rPr lang="en-AU" smtClean="0"/>
              <a:t>‹#›</a:t>
            </a:fld>
            <a:endParaRPr lang="en-A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09398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BA58-7317-4917-A700-B6E738A3941F}" type="datetime1">
              <a:rPr lang="en-AU" smtClean="0"/>
              <a:t>13/02/2018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5B6ED-7C1A-4B96-BD28-C077F8E9D17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696649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D524B-494F-4537-B664-D50005E29637}" type="datetime1">
              <a:rPr lang="en-AU" smtClean="0"/>
              <a:t>13/02/2018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5B6ED-7C1A-4B96-BD28-C077F8E9D17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179851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A813-89F6-431B-9A93-8671D3CB42AA}" type="datetime1">
              <a:rPr lang="en-AU" smtClean="0"/>
              <a:t>13/02/2018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5B6ED-7C1A-4B96-BD28-C077F8E9D17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463531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C378-1647-4AF6-A7C7-5A18C1AE5CE4}" type="datetime1">
              <a:rPr lang="en-AU" smtClean="0"/>
              <a:t>13/02/2018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5B6ED-7C1A-4B96-BD28-C077F8E9D17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40245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398F3-B126-4437-802A-313975CF0F52}" type="datetime1">
              <a:rPr lang="en-AU" smtClean="0"/>
              <a:t>13/02/2018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5B6ED-7C1A-4B96-BD28-C077F8E9D17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52351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56B6F-08F9-40E1-ACA3-B687E6989E2E}" type="datetime1">
              <a:rPr lang="en-AU" smtClean="0"/>
              <a:t>13/02/2018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5B6ED-7C1A-4B96-BD28-C077F8E9D17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759389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95467-81D5-4343-9F61-FD4411CFA73E}" type="datetime1">
              <a:rPr lang="en-AU" smtClean="0"/>
              <a:t>13/02/2018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5B6ED-7C1A-4B96-BD28-C077F8E9D174}" type="slidenum">
              <a:rPr lang="en-AU" smtClean="0"/>
              <a:t>‹#›</a:t>
            </a:fld>
            <a:endParaRPr lang="en-A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88790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1B5CF-80E2-4768-AECA-564A5959EDD4}" type="datetime1">
              <a:rPr lang="en-AU" smtClean="0"/>
              <a:t>13/02/2018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5B6ED-7C1A-4B96-BD28-C077F8E9D17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341705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BD2DA-E244-4EF8-96BB-0F754AE7A060}" type="datetime1">
              <a:rPr lang="en-AU" smtClean="0"/>
              <a:t>13/02/2018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5B6ED-7C1A-4B96-BD28-C077F8E9D174}" type="slidenum">
              <a:rPr lang="en-AU" smtClean="0"/>
              <a:t>‹#›</a:t>
            </a:fld>
            <a:endParaRPr lang="en-A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22350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235" y="472166"/>
            <a:ext cx="10629531" cy="101262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1235" y="1529177"/>
            <a:ext cx="5986840" cy="452596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04435" y="6391881"/>
            <a:ext cx="730883" cy="365125"/>
          </a:xfrm>
        </p:spPr>
        <p:txBody>
          <a:bodyPr/>
          <a:lstStyle/>
          <a:p>
            <a:fld id="{EF10AA22-7383-4F49-87C9-FE0A84CB7966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8" name="Content Placeholder 2"/>
          <p:cNvSpPr>
            <a:spLocks noGrp="1"/>
          </p:cNvSpPr>
          <p:nvPr>
            <p:ph idx="13" hasCustomPrompt="1"/>
          </p:nvPr>
        </p:nvSpPr>
        <p:spPr>
          <a:xfrm>
            <a:off x="7570765" y="2060848"/>
            <a:ext cx="3840000" cy="2708328"/>
          </a:xfrm>
          <a:solidFill>
            <a:srgbClr val="B1E4E3"/>
          </a:solidFill>
        </p:spPr>
        <p:txBody>
          <a:bodyPr/>
          <a:lstStyle>
            <a:lvl1pPr>
              <a:lnSpc>
                <a:spcPct val="100000"/>
              </a:lnSpc>
              <a:defRPr sz="1600" baseline="0">
                <a:latin typeface="+mj-lt"/>
              </a:defRPr>
            </a:lvl1pPr>
            <a:lvl2pPr>
              <a:lnSpc>
                <a:spcPct val="100000"/>
              </a:lnSpc>
              <a:defRPr sz="1600">
                <a:latin typeface="+mj-lt"/>
              </a:defRPr>
            </a:lvl2pPr>
            <a:lvl3pPr>
              <a:lnSpc>
                <a:spcPct val="100000"/>
              </a:lnSpc>
              <a:defRPr sz="1600">
                <a:latin typeface="+mj-lt"/>
              </a:defRPr>
            </a:lvl3pPr>
            <a:lvl4pPr>
              <a:lnSpc>
                <a:spcPct val="100000"/>
              </a:lnSpc>
              <a:defRPr sz="1600">
                <a:latin typeface="+mj-lt"/>
              </a:defRPr>
            </a:lvl4pPr>
            <a:lvl5pPr>
              <a:lnSpc>
                <a:spcPct val="100000"/>
              </a:lnSpc>
              <a:defRPr sz="1600">
                <a:latin typeface="+mj-lt"/>
              </a:defRPr>
            </a:lvl5pPr>
          </a:lstStyle>
          <a:p>
            <a:pPr lvl="0"/>
            <a:r>
              <a:rPr lang="en-US" dirty="0"/>
              <a:t>Click icon to add chart, table or diagram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7570765" y="1529196"/>
            <a:ext cx="3840000" cy="477175"/>
          </a:xfrm>
        </p:spPr>
        <p:txBody>
          <a:bodyPr tIns="36000" anchor="t" anchorCtr="0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16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chart title</a:t>
            </a:r>
          </a:p>
        </p:txBody>
      </p:sp>
    </p:spTree>
    <p:extLst>
      <p:ext uri="{BB962C8B-B14F-4D97-AF65-F5344CB8AC3E}">
        <p14:creationId xmlns:p14="http://schemas.microsoft.com/office/powerpoint/2010/main" val="2779502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EE2DB-74F8-4EA3-8E33-F3DD010154BD}" type="datetime1">
              <a:rPr lang="en-AU" smtClean="0"/>
              <a:t>13/02/2018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5B6ED-7C1A-4B96-BD28-C077F8E9D174}" type="slidenum">
              <a:rPr lang="en-AU" smtClean="0"/>
              <a:t>‹#›</a:t>
            </a:fld>
            <a:endParaRPr lang="en-A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195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BA58-7317-4917-A700-B6E738A3941F}" type="datetime1">
              <a:rPr lang="en-AU" smtClean="0"/>
              <a:t>13/02/2018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5B6ED-7C1A-4B96-BD28-C077F8E9D17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38266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D524B-494F-4537-B664-D50005E29637}" type="datetime1">
              <a:rPr lang="en-AU" smtClean="0"/>
              <a:t>13/02/2018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5B6ED-7C1A-4B96-BD28-C077F8E9D17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50998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A813-89F6-431B-9A93-8671D3CB42AA}" type="datetime1">
              <a:rPr lang="en-AU" smtClean="0"/>
              <a:t>13/02/2018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5B6ED-7C1A-4B96-BD28-C077F8E9D17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35625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C378-1647-4AF6-A7C7-5A18C1AE5CE4}" type="datetime1">
              <a:rPr lang="en-AU" smtClean="0"/>
              <a:t>13/02/2018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5B6ED-7C1A-4B96-BD28-C077F8E9D17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63804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398F3-B126-4437-802A-313975CF0F52}" type="datetime1">
              <a:rPr lang="en-AU" smtClean="0"/>
              <a:t>13/02/2018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5B6ED-7C1A-4B96-BD28-C077F8E9D17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1664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95467-81D5-4343-9F61-FD4411CFA73E}" type="datetime1">
              <a:rPr lang="en-AU" smtClean="0"/>
              <a:t>13/02/2018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5B6ED-7C1A-4B96-BD28-C077F8E9D174}" type="slidenum">
              <a:rPr lang="en-AU" smtClean="0"/>
              <a:t>‹#›</a:t>
            </a:fld>
            <a:endParaRPr lang="en-A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0080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713CD10-43CE-4D52-98D9-81FDDA1703FE}" type="datetime1">
              <a:rPr lang="en-AU" smtClean="0"/>
              <a:t>13/02/2018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3C05B6ED-7C1A-4B96-BD28-C077F8E9D174}" type="slidenum">
              <a:rPr lang="en-AU" smtClean="0"/>
              <a:t>‹#›</a:t>
            </a:fld>
            <a:endParaRPr lang="en-AU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4229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hf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713CD10-43CE-4D52-98D9-81FDDA1703FE}" type="datetime1">
              <a:rPr lang="en-AU" smtClean="0"/>
              <a:t>13/02/2018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3C05B6ED-7C1A-4B96-BD28-C077F8E9D174}" type="slidenum">
              <a:rPr lang="en-AU" smtClean="0"/>
              <a:t>‹#›</a:t>
            </a:fld>
            <a:endParaRPr lang="en-AU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0672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</p:sldLayoutIdLst>
  <p:hf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ucation.gov.au/child-care-subsidy-1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education.gov.au/node/3300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ocs.education.gov.au/node/3300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slide" Target="slide9.xml"/><Relationship Id="rId7" Type="http://schemas.openxmlformats.org/officeDocument/2006/relationships/slide" Target="slide1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5.xml"/><Relationship Id="rId5" Type="http://schemas.openxmlformats.org/officeDocument/2006/relationships/slide" Target="slide13.xml"/><Relationship Id="rId10" Type="http://schemas.openxmlformats.org/officeDocument/2006/relationships/slide" Target="slide22.xml"/><Relationship Id="rId4" Type="http://schemas.openxmlformats.org/officeDocument/2006/relationships/slide" Target="slide10.xml"/><Relationship Id="rId9" Type="http://schemas.openxmlformats.org/officeDocument/2006/relationships/slide" Target="slide1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ducation.gov.au/new-business-support-tools-and-resources-child-care-services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mailto:nsw@childcarealliance.org.au" TargetMode="External"/><Relationship Id="rId3" Type="http://schemas.openxmlformats.org/officeDocument/2006/relationships/image" Target="../media/image16.png"/><Relationship Id="rId7" Type="http://schemas.openxmlformats.org/officeDocument/2006/relationships/hyperlink" Target="http://www.nsw.childcarealliance.org.au/" TargetMode="External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hyperlink" Target="http://www.wa.childcarealliance.org.au/" TargetMode="External"/><Relationship Id="rId5" Type="http://schemas.openxmlformats.org/officeDocument/2006/relationships/image" Target="../media/image18.png"/><Relationship Id="rId10" Type="http://schemas.openxmlformats.org/officeDocument/2006/relationships/hyperlink" Target="http://www.vic.childcarealliance.org.au/" TargetMode="External"/><Relationship Id="rId4" Type="http://schemas.openxmlformats.org/officeDocument/2006/relationships/image" Target="../media/image17.png"/><Relationship Id="rId9" Type="http://schemas.openxmlformats.org/officeDocument/2006/relationships/hyperlink" Target="http://www.sa.childcarealliance.org.au/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umanservices.gov.au/individuals/services/centrelink/child-care-subsidy" TargetMode="External"/><Relationship Id="rId2" Type="http://schemas.openxmlformats.org/officeDocument/2006/relationships/hyperlink" Target="https://www.education.gov.au/ChildCarePackag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19">
            <a:extLst>
              <a:ext uri="{FF2B5EF4-FFF2-40B4-BE49-F238E27FC236}">
                <a16:creationId xmlns:a16="http://schemas.microsoft.com/office/drawing/2014/main" id="{A4B51757-7607-4CEA-A0EE-3C5BDC2C1CF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571998"/>
            <a:ext cx="12188952" cy="22855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6" name="Rectangle 21">
            <a:extLst>
              <a:ext uri="{FF2B5EF4-FFF2-40B4-BE49-F238E27FC236}">
                <a16:creationId xmlns:a16="http://schemas.microsoft.com/office/drawing/2014/main" id="{42DD0C21-8FEE-4C18-8789-CC8ABE206FE6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4572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168327A-D6F5-4D30-B68F-B79A243CA0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276" y="1338015"/>
            <a:ext cx="10917644" cy="1910587"/>
          </a:xfrm>
          <a:prstGeom prst="rect">
            <a:avLst/>
          </a:prstGeom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FEF39256-F095-41C8-8707-6C1A665E8F2F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406507" y="5220212"/>
            <a:ext cx="0" cy="91440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E2882E8D-382C-4294-B7E5-0E140103AA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>
            <a:normAutofit/>
          </a:bodyPr>
          <a:lstStyle/>
          <a:p>
            <a:r>
              <a:rPr lang="en-AU" dirty="0">
                <a:solidFill>
                  <a:srgbClr val="FFFFFF"/>
                </a:solidFill>
              </a:rPr>
              <a:t>Impacts of the new child care subsidy ON APPROVED PROVIDERS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B36C82-3BFC-4C11-BA8C-CBFD739F89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>
            <a:normAutofit/>
          </a:bodyPr>
          <a:lstStyle/>
          <a:p>
            <a:r>
              <a:rPr lang="en-AU" dirty="0">
                <a:solidFill>
                  <a:srgbClr val="FFFFFF"/>
                </a:solidFill>
              </a:rPr>
              <a:t>February 2018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CE2495-8518-4B2C-99E9-7E21687711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5B6ED-7C1A-4B96-BD28-C077F8E9D174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825507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9">
            <a:extLst>
              <a:ext uri="{FF2B5EF4-FFF2-40B4-BE49-F238E27FC236}">
                <a16:creationId xmlns:a16="http://schemas.microsoft.com/office/drawing/2014/main" id="{C1A9B9E1-AE3D-4F69-9670-71C92ED1BCE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rgbClr val="2754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close up of a logo&#10;&#10;Description generated with high confidence">
            <a:extLst>
              <a:ext uri="{FF2B5EF4-FFF2-40B4-BE49-F238E27FC236}">
                <a16:creationId xmlns:a16="http://schemas.microsoft.com/office/drawing/2014/main" id="{0729A9BE-4E78-48E7-AEDC-49A3E150D15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" b="18213"/>
          <a:stretch/>
        </p:blipFill>
        <p:spPr>
          <a:xfrm>
            <a:off x="6096000" y="640080"/>
            <a:ext cx="5455921" cy="5577840"/>
          </a:xfrm>
          <a:prstGeom prst="rect">
            <a:avLst/>
          </a:prstGeom>
        </p:spPr>
      </p:pic>
      <p:cxnSp>
        <p:nvCxnSpPr>
          <p:cNvPr id="15" name="Straight Connector 11">
            <a:extLst>
              <a:ext uri="{FF2B5EF4-FFF2-40B4-BE49-F238E27FC236}">
                <a16:creationId xmlns:a16="http://schemas.microsoft.com/office/drawing/2014/main" id="{3234ED8A-BEE3-4F34-B45B-731E1E292E3C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8A0E9C0C-03F3-4377-BEA4-89D9D7EB5A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9" y="585216"/>
            <a:ext cx="3779085" cy="1499616"/>
          </a:xfrm>
        </p:spPr>
        <p:txBody>
          <a:bodyPr>
            <a:normAutofit/>
          </a:bodyPr>
          <a:lstStyle/>
          <a:p>
            <a:r>
              <a:rPr lang="en-AU" sz="3900" dirty="0">
                <a:solidFill>
                  <a:srgbClr val="FFFFFF"/>
                </a:solidFill>
              </a:rPr>
              <a:t>Things to plan for: IMPACT ON FAMILIES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ECE7BC-374F-488E-ADE0-9FE569EA98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2084832"/>
            <a:ext cx="4138590" cy="4309009"/>
          </a:xfrm>
        </p:spPr>
        <p:txBody>
          <a:bodyPr>
            <a:normAutofit fontScale="92500"/>
          </a:bodyPr>
          <a:lstStyle/>
          <a:p>
            <a:pPr lvl="1"/>
            <a:r>
              <a:rPr lang="en-AU" dirty="0">
                <a:solidFill>
                  <a:srgbClr val="FFFFFF"/>
                </a:solidFill>
              </a:rPr>
              <a:t>Families will be impacted in different ways by the new CCS</a:t>
            </a:r>
          </a:p>
          <a:p>
            <a:pPr lvl="1"/>
            <a:endParaRPr lang="en-AU" dirty="0">
              <a:solidFill>
                <a:srgbClr val="FFFFFF"/>
              </a:solidFill>
            </a:endParaRPr>
          </a:p>
          <a:p>
            <a:pPr lvl="1"/>
            <a:r>
              <a:rPr lang="en-AU" dirty="0">
                <a:solidFill>
                  <a:srgbClr val="FFFFFF"/>
                </a:solidFill>
              </a:rPr>
              <a:t>Be ready for questions on CCS policy rules and their impact on your families</a:t>
            </a:r>
          </a:p>
          <a:p>
            <a:pPr lvl="1"/>
            <a:endParaRPr lang="en-AU" dirty="0">
              <a:solidFill>
                <a:srgbClr val="FFFFFF"/>
              </a:solidFill>
            </a:endParaRPr>
          </a:p>
          <a:p>
            <a:pPr marL="128016" lvl="1" indent="0">
              <a:buNone/>
            </a:pPr>
            <a:r>
              <a:rPr lang="en-AU" b="1" dirty="0">
                <a:solidFill>
                  <a:srgbClr val="FFFFFF"/>
                </a:solidFill>
              </a:rPr>
              <a:t>Implications: </a:t>
            </a:r>
          </a:p>
          <a:p>
            <a:pPr lvl="1"/>
            <a:r>
              <a:rPr lang="en-AU" dirty="0">
                <a:solidFill>
                  <a:srgbClr val="FFFFFF"/>
                </a:solidFill>
              </a:rPr>
              <a:t>Approved Providers should be actively familiarising themselves with the new CCS</a:t>
            </a:r>
          </a:p>
          <a:p>
            <a:pPr marL="128016" lvl="1" indent="0">
              <a:buNone/>
            </a:pPr>
            <a:endParaRPr lang="en-AU" dirty="0">
              <a:solidFill>
                <a:srgbClr val="FFFFFF"/>
              </a:solidFill>
            </a:endParaRPr>
          </a:p>
          <a:p>
            <a:pPr marL="128016" lvl="1" indent="0">
              <a:buNone/>
            </a:pPr>
            <a:r>
              <a:rPr lang="en-AU" b="1" dirty="0">
                <a:solidFill>
                  <a:srgbClr val="FFFFFF"/>
                </a:solidFill>
              </a:rPr>
              <a:t>Resources:</a:t>
            </a:r>
          </a:p>
          <a:p>
            <a:pPr lvl="1"/>
            <a:r>
              <a:rPr lang="en-AU" dirty="0">
                <a:solidFill>
                  <a:srgbClr val="FFFFFF"/>
                </a:solidFill>
              </a:rPr>
              <a:t>ACA Fact Sheet For Families – New Child Care Subsidy</a:t>
            </a:r>
          </a:p>
          <a:p>
            <a:pPr lvl="1"/>
            <a:r>
              <a:rPr lang="en-AU" dirty="0">
                <a:solidFill>
                  <a:srgbClr val="FFFFFF"/>
                </a:solidFill>
              </a:rPr>
              <a:t>Federal Department of Education website </a:t>
            </a:r>
            <a:r>
              <a:rPr lang="en-AU" dirty="0">
                <a:solidFill>
                  <a:srgbClr val="FFFFFF"/>
                </a:solidFill>
                <a:hlinkClick r:id="rId3"/>
              </a:rPr>
              <a:t>–</a:t>
            </a:r>
            <a:r>
              <a:rPr lang="en-AU" dirty="0">
                <a:solidFill>
                  <a:srgbClr val="FFFFFF"/>
                </a:solidFill>
              </a:rPr>
              <a:t> </a:t>
            </a:r>
            <a:br>
              <a:rPr lang="en-AU" dirty="0">
                <a:solidFill>
                  <a:srgbClr val="FFFFFF"/>
                </a:solidFill>
              </a:rPr>
            </a:br>
            <a:r>
              <a:rPr lang="en-AU" dirty="0">
                <a:solidFill>
                  <a:srgbClr val="FFFFFF"/>
                </a:solidFill>
                <a:hlinkClick r:id="rId3"/>
              </a:rPr>
              <a:t>www.education.gov.au/child-care-subsidy-1</a:t>
            </a:r>
            <a:endParaRPr lang="en-AU" dirty="0">
              <a:solidFill>
                <a:srgbClr val="FFFFFF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31930A-C222-4B5E-B166-74CC336A8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37333" y="6470704"/>
            <a:ext cx="973667" cy="274320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fld id="{3C05B6ED-7C1A-4B96-BD28-C077F8E9D174}" type="slidenum">
              <a:rPr lang="en-AU" sz="1400" smtClean="0"/>
              <a:pPr>
                <a:spcAft>
                  <a:spcPts val="600"/>
                </a:spcAft>
              </a:pPr>
              <a:t>10</a:t>
            </a:fld>
            <a:endParaRPr lang="en-AU" sz="1400" dirty="0"/>
          </a:p>
        </p:txBody>
      </p:sp>
    </p:spTree>
    <p:extLst>
      <p:ext uri="{BB962C8B-B14F-4D97-AF65-F5344CB8AC3E}">
        <p14:creationId xmlns:p14="http://schemas.microsoft.com/office/powerpoint/2010/main" val="14867758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038CB10-1F5C-4D54-9DF7-12586DE5B00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6" y="4572000"/>
            <a:ext cx="7058307" cy="1964266"/>
          </a:xfrm>
          <a:prstGeom prst="rect">
            <a:avLst/>
          </a:prstGeom>
          <a:solidFill>
            <a:srgbClr val="B57B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3ED6512-6858-4552-B699-9A97FE9A4EA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321732"/>
            <a:ext cx="4335613" cy="621453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2DB7D13-E689-4381-9C08-0C1BA43E67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" b="100"/>
          <a:stretch/>
        </p:blipFill>
        <p:spPr>
          <a:xfrm>
            <a:off x="327547" y="321733"/>
            <a:ext cx="7058306" cy="410739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D9E1D53-063A-4237-B86F-E361A25CC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732" y="4767072"/>
            <a:ext cx="7058306" cy="1625210"/>
          </a:xfrm>
        </p:spPr>
        <p:txBody>
          <a:bodyPr>
            <a:normAutofit/>
          </a:bodyPr>
          <a:lstStyle/>
          <a:p>
            <a:pPr algn="r"/>
            <a:r>
              <a:rPr lang="en-AU" dirty="0">
                <a:solidFill>
                  <a:srgbClr val="FFFFFF"/>
                </a:solidFill>
              </a:rPr>
              <a:t>families that benefit most…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B08ACE-0738-4DB6-A45E-B81BEB5BE2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01280" y="917725"/>
            <a:ext cx="4013199" cy="4852362"/>
          </a:xfrm>
        </p:spPr>
        <p:txBody>
          <a:bodyPr anchor="ctr">
            <a:normAutofit/>
          </a:bodyPr>
          <a:lstStyle/>
          <a:p>
            <a:pPr lvl="1"/>
            <a:r>
              <a:rPr lang="en-AU" sz="2400" dirty="0">
                <a:solidFill>
                  <a:srgbClr val="FFFFFF"/>
                </a:solidFill>
              </a:rPr>
              <a:t>Average assistance of low income working families who meet the activity test will rise from 74% to 85% of fees</a:t>
            </a:r>
          </a:p>
          <a:p>
            <a:pPr lvl="1"/>
            <a:endParaRPr lang="en-AU" sz="2400" dirty="0">
              <a:solidFill>
                <a:srgbClr val="FFFFFF"/>
              </a:solidFill>
            </a:endParaRPr>
          </a:p>
          <a:p>
            <a:pPr lvl="1"/>
            <a:r>
              <a:rPr lang="en-AU" sz="2400" dirty="0">
                <a:solidFill>
                  <a:srgbClr val="FFFFFF"/>
                </a:solidFill>
              </a:rPr>
              <a:t>More funding for children with additional needs and children at risk</a:t>
            </a:r>
          </a:p>
          <a:p>
            <a:endParaRPr lang="en-AU" sz="2400" dirty="0">
              <a:solidFill>
                <a:srgbClr val="FFFFFF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B7D1F4-6398-4E56-B45B-182581679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37333" y="6535157"/>
            <a:ext cx="973667" cy="274320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fld id="{3C05B6ED-7C1A-4B96-BD28-C077F8E9D174}" type="slidenum">
              <a:rPr lang="en-AU" sz="1400" smtClean="0"/>
              <a:pPr>
                <a:spcAft>
                  <a:spcPts val="600"/>
                </a:spcAft>
              </a:pPr>
              <a:t>11</a:t>
            </a:fld>
            <a:endParaRPr lang="en-AU" sz="1400" dirty="0"/>
          </a:p>
        </p:txBody>
      </p:sp>
    </p:spTree>
    <p:extLst>
      <p:ext uri="{BB962C8B-B14F-4D97-AF65-F5344CB8AC3E}">
        <p14:creationId xmlns:p14="http://schemas.microsoft.com/office/powerpoint/2010/main" val="22254459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038CB10-1F5C-4D54-9DF7-12586DE5B00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6" y="4572000"/>
            <a:ext cx="7058307" cy="1964266"/>
          </a:xfrm>
          <a:prstGeom prst="rect">
            <a:avLst/>
          </a:prstGeom>
          <a:solidFill>
            <a:srgbClr val="4061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3ED6512-6858-4552-B699-9A97FE9A4EA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321732"/>
            <a:ext cx="4335613" cy="621453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picture containing toy, doll&#10;&#10;Description generated with very high confidence">
            <a:extLst>
              <a:ext uri="{FF2B5EF4-FFF2-40B4-BE49-F238E27FC236}">
                <a16:creationId xmlns:a16="http://schemas.microsoft.com/office/drawing/2014/main" id="{90DCE758-D7D3-47FD-98CD-482F829976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577" r="1" b="25231"/>
          <a:stretch/>
        </p:blipFill>
        <p:spPr>
          <a:xfrm>
            <a:off x="327547" y="321733"/>
            <a:ext cx="7058306" cy="410739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DAA77DC-2F87-4E1C-BEF1-65D9E335E0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6" y="4767072"/>
            <a:ext cx="6594189" cy="1625210"/>
          </a:xfrm>
        </p:spPr>
        <p:txBody>
          <a:bodyPr>
            <a:normAutofit/>
          </a:bodyPr>
          <a:lstStyle/>
          <a:p>
            <a:pPr algn="r"/>
            <a:r>
              <a:rPr lang="en-AU" dirty="0">
                <a:solidFill>
                  <a:srgbClr val="FFFFFF"/>
                </a:solidFill>
              </a:rPr>
              <a:t>Families that are negatively impacted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86C633-1A21-4C96-BE14-FADA472625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7151" y="917725"/>
            <a:ext cx="3914774" cy="4852362"/>
          </a:xfrm>
        </p:spPr>
        <p:txBody>
          <a:bodyPr anchor="ctr">
            <a:normAutofit fontScale="85000" lnSpcReduction="20000"/>
          </a:bodyPr>
          <a:lstStyle/>
          <a:p>
            <a:pPr lvl="1"/>
            <a:r>
              <a:rPr lang="en-AU" sz="2400" dirty="0">
                <a:solidFill>
                  <a:srgbClr val="FFFFFF"/>
                </a:solidFill>
              </a:rPr>
              <a:t>Families who do not meet the activity test earning $65,710 gross or less will have their base hours of subsidised care cut from 24 hours to 12 hours per week</a:t>
            </a:r>
          </a:p>
          <a:p>
            <a:pPr lvl="1"/>
            <a:endParaRPr lang="en-AU" sz="2400" dirty="0">
              <a:solidFill>
                <a:srgbClr val="FFFFFF"/>
              </a:solidFill>
            </a:endParaRPr>
          </a:p>
          <a:p>
            <a:pPr lvl="1"/>
            <a:r>
              <a:rPr lang="en-AU" sz="2400" dirty="0">
                <a:solidFill>
                  <a:srgbClr val="FFFFFF"/>
                </a:solidFill>
              </a:rPr>
              <a:t>Families who do not meet the activity test earning over $65,710 will receive no subsidised care</a:t>
            </a:r>
          </a:p>
          <a:p>
            <a:pPr lvl="1"/>
            <a:endParaRPr lang="en-AU" sz="2400" dirty="0">
              <a:solidFill>
                <a:srgbClr val="FFFFFF"/>
              </a:solidFill>
            </a:endParaRPr>
          </a:p>
          <a:p>
            <a:pPr lvl="1"/>
            <a:r>
              <a:rPr lang="en-AU" sz="2400" dirty="0">
                <a:solidFill>
                  <a:srgbClr val="FFFFFF"/>
                </a:solidFill>
              </a:rPr>
              <a:t>Families that have a sudden change in workforce participation could immediately be faced with a reduction of hours</a:t>
            </a:r>
          </a:p>
          <a:p>
            <a:pPr lvl="1"/>
            <a:endParaRPr lang="en-AU" sz="2400" dirty="0">
              <a:solidFill>
                <a:srgbClr val="FFFFFF"/>
              </a:solidFill>
            </a:endParaRPr>
          </a:p>
          <a:p>
            <a:pPr lvl="1"/>
            <a:r>
              <a:rPr lang="en-AU" sz="2400" dirty="0">
                <a:solidFill>
                  <a:srgbClr val="FFFFFF"/>
                </a:solidFill>
              </a:rPr>
              <a:t>Families on combined incomes of $350K or more will receive no subsidy</a:t>
            </a:r>
            <a:endParaRPr lang="en-AU" sz="1900" dirty="0">
              <a:solidFill>
                <a:srgbClr val="FFFFFF"/>
              </a:solidFill>
            </a:endParaRPr>
          </a:p>
          <a:p>
            <a:endParaRPr lang="en-AU" sz="1900" dirty="0">
              <a:solidFill>
                <a:srgbClr val="FFFFFF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18A38D-521E-429B-8679-DC5485720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37333" y="6535157"/>
            <a:ext cx="973667" cy="274320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fld id="{3C05B6ED-7C1A-4B96-BD28-C077F8E9D174}" type="slidenum">
              <a:rPr lang="en-AU" sz="1400" smtClean="0"/>
              <a:pPr>
                <a:spcAft>
                  <a:spcPts val="600"/>
                </a:spcAft>
              </a:pPr>
              <a:t>12</a:t>
            </a:fld>
            <a:endParaRPr lang="en-AU" sz="1400"/>
          </a:p>
        </p:txBody>
      </p:sp>
    </p:spTree>
    <p:extLst>
      <p:ext uri="{BB962C8B-B14F-4D97-AF65-F5344CB8AC3E}">
        <p14:creationId xmlns:p14="http://schemas.microsoft.com/office/powerpoint/2010/main" val="34360394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2" descr="Image result for TECHNOLOGY SYSTEM">
            <a:extLst>
              <a:ext uri="{FF2B5EF4-FFF2-40B4-BE49-F238E27FC236}">
                <a16:creationId xmlns:a16="http://schemas.microsoft.com/office/drawing/2014/main" id="{ADD3F9E6-5DA8-4216-8C11-0C3E0B13C0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61" r="11184" b="1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5ECB1430-5CD1-470D-8F0F-7EDE4C790297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tx1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7FDF5AA0-1705-4504-9172-A09C7C2C7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>
            <a:normAutofit/>
          </a:bodyPr>
          <a:lstStyle/>
          <a:p>
            <a:r>
              <a:rPr lang="en-AU">
                <a:solidFill>
                  <a:schemeClr val="tx1"/>
                </a:solidFill>
              </a:rPr>
              <a:t>NEW TECHNOLOGY SYSTEM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F547F6-3FC7-4D6D-8C5F-53B72CB88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37333" y="6470704"/>
            <a:ext cx="973667" cy="274320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fld id="{3C05B6ED-7C1A-4B96-BD28-C077F8E9D174}" type="slidenum">
              <a:rPr lang="en-AU" sz="1400">
                <a:solidFill>
                  <a:prstClr val="white">
                    <a:alpha val="80000"/>
                  </a:prstClr>
                </a:solidFill>
              </a:rPr>
              <a:pPr>
                <a:spcAft>
                  <a:spcPts val="600"/>
                </a:spcAft>
              </a:pPr>
              <a:t>13</a:t>
            </a:fld>
            <a:endParaRPr lang="en-AU" sz="1400" dirty="0">
              <a:solidFill>
                <a:prstClr val="white">
                  <a:alpha val="8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0407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3946D-FB07-4536-8A6C-0716553AD2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Things to plan for: New I.T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722A28-E050-4702-9078-F6EBEB1C3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286000"/>
            <a:ext cx="10643997" cy="4023360"/>
          </a:xfrm>
        </p:spPr>
        <p:txBody>
          <a:bodyPr>
            <a:normAutofit/>
          </a:bodyPr>
          <a:lstStyle/>
          <a:p>
            <a:pPr lvl="1"/>
            <a:r>
              <a:rPr lang="en-AU" sz="2400" dirty="0"/>
              <a:t>A new child care I.T system, is currently being built to support implementation of CCS</a:t>
            </a:r>
          </a:p>
          <a:p>
            <a:pPr lvl="1"/>
            <a:r>
              <a:rPr lang="en-AU" sz="2400" dirty="0"/>
              <a:t>System will be built in the SAP environment</a:t>
            </a:r>
          </a:p>
          <a:p>
            <a:pPr lvl="1"/>
            <a:r>
              <a:rPr lang="en-AU" sz="2400" dirty="0"/>
              <a:t>Third party software will still be used to access the new I.T system</a:t>
            </a:r>
          </a:p>
          <a:p>
            <a:pPr lvl="1"/>
            <a:endParaRPr lang="en-AU" sz="2400" dirty="0"/>
          </a:p>
          <a:p>
            <a:pPr marL="128016" lvl="1" indent="0">
              <a:buNone/>
            </a:pPr>
            <a:r>
              <a:rPr lang="en-AU" sz="2400" b="1" dirty="0"/>
              <a:t>Implications:</a:t>
            </a:r>
          </a:p>
          <a:p>
            <a:pPr lvl="1"/>
            <a:r>
              <a:rPr lang="en-AU" sz="2400" dirty="0"/>
              <a:t>Final CCMS statements will require adjustment</a:t>
            </a:r>
          </a:p>
          <a:p>
            <a:pPr lvl="1"/>
            <a:r>
              <a:rPr lang="en-AU" sz="2400" dirty="0"/>
              <a:t>Check that your software technology provider is </a:t>
            </a:r>
            <a:r>
              <a:rPr lang="en-AU" sz="2400" dirty="0">
                <a:hlinkClick r:id="rId2"/>
              </a:rPr>
              <a:t>registered to access the CCS</a:t>
            </a:r>
            <a:endParaRPr lang="en-AU" sz="2400" dirty="0"/>
          </a:p>
          <a:p>
            <a:pPr lvl="1"/>
            <a:r>
              <a:rPr lang="en-AU" sz="2400" dirty="0"/>
              <a:t>If you are not currently using a software platform, benchmark and select a solution</a:t>
            </a:r>
          </a:p>
          <a:p>
            <a:pPr marL="128016" lvl="1" indent="0">
              <a:buNone/>
            </a:pPr>
            <a:r>
              <a:rPr lang="en-AU" sz="2400" dirty="0"/>
              <a:t>Why? – New attendance reporting requirements (see slide 16)</a:t>
            </a:r>
          </a:p>
          <a:p>
            <a:pPr lvl="1"/>
            <a:endParaRPr lang="en-AU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F9763D-4EF7-4066-9308-20FEE8396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5B6ED-7C1A-4B96-BD28-C077F8E9D174}" type="slidenum">
              <a:rPr lang="en-AU" sz="1400" smtClean="0"/>
              <a:t>14</a:t>
            </a:fld>
            <a:endParaRPr lang="en-AU" sz="1400"/>
          </a:p>
        </p:txBody>
      </p:sp>
    </p:spTree>
    <p:extLst>
      <p:ext uri="{BB962C8B-B14F-4D97-AF65-F5344CB8AC3E}">
        <p14:creationId xmlns:p14="http://schemas.microsoft.com/office/powerpoint/2010/main" val="3152741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F9AB2F1C-AD0A-4E0B-8203-FBFD5FBE4B0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25000"/>
          </a:blip>
          <a:srcRect t="7451" b="19734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ECB1430-5CD1-470D-8F0F-7EDE4C790297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tx1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D08D720A-9EC5-4E29-9E02-A55C17170A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>
            <a:normAutofit/>
          </a:bodyPr>
          <a:lstStyle/>
          <a:p>
            <a:r>
              <a:rPr lang="en-AU">
                <a:solidFill>
                  <a:schemeClr val="tx1"/>
                </a:solidFill>
              </a:rPr>
              <a:t>NEW REPORTING REQUIREMENTS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82D66D-5C77-4A2A-A57A-AFD5C1851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37333" y="6470704"/>
            <a:ext cx="973667" cy="274320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fld id="{3C05B6ED-7C1A-4B96-BD28-C077F8E9D174}" type="slidenum">
              <a:rPr lang="en-AU" sz="1400">
                <a:solidFill>
                  <a:prstClr val="white">
                    <a:alpha val="80000"/>
                  </a:prstClr>
                </a:solidFill>
              </a:rPr>
              <a:pPr>
                <a:spcAft>
                  <a:spcPts val="600"/>
                </a:spcAft>
              </a:pPr>
              <a:t>15</a:t>
            </a:fld>
            <a:endParaRPr lang="en-AU" sz="1400" dirty="0">
              <a:solidFill>
                <a:prstClr val="white">
                  <a:alpha val="8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04510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4038CB10-1F5C-4D54-9DF7-12586DE5B00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6" y="4572000"/>
            <a:ext cx="7058307" cy="1964266"/>
          </a:xfrm>
          <a:prstGeom prst="rect">
            <a:avLst/>
          </a:prstGeom>
          <a:solidFill>
            <a:srgbClr val="5134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3ED6512-6858-4552-B699-9A97FE9A4EA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321732"/>
            <a:ext cx="4335613" cy="621453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D47498-B334-49BA-A9C9-9D66CBAC4C5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73" r="1" b="3438"/>
          <a:stretch/>
        </p:blipFill>
        <p:spPr>
          <a:xfrm>
            <a:off x="327547" y="321733"/>
            <a:ext cx="7058306" cy="410739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463946D-FB07-4536-8A6C-0716553AD2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6" y="4767072"/>
            <a:ext cx="6594189" cy="1625210"/>
          </a:xfrm>
        </p:spPr>
        <p:txBody>
          <a:bodyPr>
            <a:normAutofit/>
          </a:bodyPr>
          <a:lstStyle/>
          <a:p>
            <a:pPr algn="r"/>
            <a:r>
              <a:rPr lang="en-AU" sz="3900" dirty="0">
                <a:solidFill>
                  <a:srgbClr val="FFFFFF"/>
                </a:solidFill>
              </a:rPr>
              <a:t>Things to plan for: </a:t>
            </a:r>
            <a:br>
              <a:rPr lang="en-AU" sz="3900" dirty="0">
                <a:solidFill>
                  <a:srgbClr val="FFFFFF"/>
                </a:solidFill>
              </a:rPr>
            </a:br>
            <a:r>
              <a:rPr lang="en-AU" sz="3900" dirty="0">
                <a:solidFill>
                  <a:srgbClr val="FFFFFF"/>
                </a:solidFill>
              </a:rPr>
              <a:t>New attendance reporting requirements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722A28-E050-4702-9078-F6EBEB1C3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21600" y="917725"/>
            <a:ext cx="3946143" cy="4852362"/>
          </a:xfrm>
        </p:spPr>
        <p:txBody>
          <a:bodyPr anchor="ctr">
            <a:normAutofit fontScale="62500" lnSpcReduction="20000"/>
          </a:bodyPr>
          <a:lstStyle/>
          <a:p>
            <a:pPr marL="128016" lvl="1" indent="0">
              <a:buNone/>
            </a:pPr>
            <a:r>
              <a:rPr lang="en-AU" sz="2400" dirty="0">
                <a:solidFill>
                  <a:srgbClr val="FFFFFF"/>
                </a:solidFill>
              </a:rPr>
              <a:t>There will be new online CCS reporting requirements</a:t>
            </a:r>
          </a:p>
          <a:p>
            <a:pPr lvl="1"/>
            <a:r>
              <a:rPr lang="en-AU" sz="2400" dirty="0">
                <a:solidFill>
                  <a:srgbClr val="FFFFFF"/>
                </a:solidFill>
              </a:rPr>
              <a:t>Mandatory reporting of children’s detailed attendance records </a:t>
            </a:r>
          </a:p>
          <a:p>
            <a:pPr lvl="1"/>
            <a:r>
              <a:rPr lang="en-AU" sz="2400" dirty="0">
                <a:solidFill>
                  <a:srgbClr val="FFFFFF"/>
                </a:solidFill>
              </a:rPr>
              <a:t>This can be done via an electronic solution, or entered manually into your software</a:t>
            </a:r>
          </a:p>
          <a:p>
            <a:pPr lvl="1"/>
            <a:r>
              <a:rPr lang="en-AU" sz="2400" dirty="0">
                <a:solidFill>
                  <a:srgbClr val="FFFFFF"/>
                </a:solidFill>
              </a:rPr>
              <a:t>A 28-day limit on backdating children’s attendance records</a:t>
            </a:r>
          </a:p>
          <a:p>
            <a:pPr marL="128016" lvl="1" indent="0">
              <a:buNone/>
            </a:pPr>
            <a:endParaRPr lang="en-AU" sz="2400" dirty="0">
              <a:solidFill>
                <a:srgbClr val="FFFFFF"/>
              </a:solidFill>
            </a:endParaRPr>
          </a:p>
          <a:p>
            <a:pPr marL="128016" lvl="1" indent="0">
              <a:buNone/>
            </a:pPr>
            <a:r>
              <a:rPr lang="en-AU" sz="2400" b="1" dirty="0">
                <a:solidFill>
                  <a:srgbClr val="FFFFFF"/>
                </a:solidFill>
              </a:rPr>
              <a:t>Implication:</a:t>
            </a:r>
          </a:p>
          <a:p>
            <a:pPr lvl="1"/>
            <a:r>
              <a:rPr lang="en-AU" sz="2400" dirty="0">
                <a:solidFill>
                  <a:srgbClr val="FFFFFF"/>
                </a:solidFill>
              </a:rPr>
              <a:t>Approved Providers must consider the practical implications of installing hardware and having access to such systems from their current software provider</a:t>
            </a:r>
          </a:p>
          <a:p>
            <a:pPr lvl="1"/>
            <a:r>
              <a:rPr lang="en-AU" sz="2400" dirty="0">
                <a:solidFill>
                  <a:srgbClr val="FFFFFF"/>
                </a:solidFill>
              </a:rPr>
              <a:t>It is also important to consider the challenges with transitioning families to a new system in the lead up to the introduction of these changes.</a:t>
            </a:r>
          </a:p>
          <a:p>
            <a:pPr marL="128016" lvl="1" indent="0">
              <a:buNone/>
            </a:pPr>
            <a:endParaRPr lang="en-AU" sz="2400" dirty="0">
              <a:solidFill>
                <a:srgbClr val="FFFFFF"/>
              </a:solidFill>
            </a:endParaRPr>
          </a:p>
          <a:p>
            <a:pPr marL="128016" lvl="1" indent="0">
              <a:buNone/>
            </a:pPr>
            <a:r>
              <a:rPr lang="en-AU" sz="2400" b="1" dirty="0">
                <a:solidFill>
                  <a:srgbClr val="FFFFFF"/>
                </a:solidFill>
              </a:rPr>
              <a:t>Resource:</a:t>
            </a:r>
          </a:p>
          <a:p>
            <a:pPr marL="128016" lvl="1" indent="0">
              <a:buNone/>
            </a:pPr>
            <a:r>
              <a:rPr lang="en-AU" sz="2400" dirty="0">
                <a:solidFill>
                  <a:srgbClr val="FFFFFF"/>
                </a:solidFill>
              </a:rPr>
              <a:t>You can check which IT service providers are registered to access the CCS at </a:t>
            </a:r>
            <a:r>
              <a:rPr lang="en-AU" sz="2400" dirty="0">
                <a:solidFill>
                  <a:srgbClr val="FFFFFF"/>
                </a:solidFill>
                <a:hlinkClick r:id="rId3"/>
              </a:rPr>
              <a:t>www.docs.education.gov.au/node/3300</a:t>
            </a:r>
            <a:r>
              <a:rPr lang="en-AU" sz="2400" dirty="0">
                <a:solidFill>
                  <a:srgbClr val="FFFFFF"/>
                </a:solidFill>
              </a:rPr>
              <a:t> </a:t>
            </a:r>
          </a:p>
          <a:p>
            <a:pPr marL="128016" lvl="1" indent="0">
              <a:buNone/>
            </a:pPr>
            <a:endParaRPr lang="en-AU" sz="2400" b="1" dirty="0">
              <a:solidFill>
                <a:srgbClr val="FFFFFF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F9763D-4EF7-4066-9308-20FEE8396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37333" y="6535157"/>
            <a:ext cx="973667" cy="274320"/>
          </a:xfrm>
        </p:spPr>
        <p:txBody>
          <a:bodyPr>
            <a:noAutofit/>
          </a:bodyPr>
          <a:lstStyle/>
          <a:p>
            <a:pPr marL="0" marR="0" lvl="0" indent="0" defTabSz="457200" rtl="0" eaLnBrk="1" fontAlgn="auto" latinLnBrk="0" hangingPunct="1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C05B6ED-7C1A-4B96-BD28-C077F8E9D174}" type="slidenum">
              <a:rPr kumimoji="0" lang="en-AU" sz="14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Tw Cen MT Condensed" panose="020B0606020104020203"/>
                <a:ea typeface="+mn-ea"/>
                <a:cs typeface="+mn-cs"/>
              </a:rPr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AU" sz="14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Tw Cen MT Condensed" panose="020B0606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734592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68C01816-5BDC-4659-9ABE-0FE2A865191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25000"/>
          </a:blip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ECB1430-5CD1-470D-8F0F-7EDE4C790297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tx1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C5DAE977-AA6F-4FEE-83C5-D21AA734C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>
            <a:normAutofit/>
          </a:bodyPr>
          <a:lstStyle/>
          <a:p>
            <a:r>
              <a:rPr lang="en-AU" dirty="0">
                <a:solidFill>
                  <a:schemeClr val="tx1"/>
                </a:solidFill>
              </a:rPr>
              <a:t>STAFF TRAINING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B907C2-902F-4F3B-B5F7-BA4B37411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37333" y="6470704"/>
            <a:ext cx="973667" cy="274320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fld id="{3C05B6ED-7C1A-4B96-BD28-C077F8E9D174}" type="slidenum">
              <a:rPr lang="en-AU" sz="1400">
                <a:solidFill>
                  <a:prstClr val="white">
                    <a:alpha val="80000"/>
                  </a:prstClr>
                </a:solidFill>
              </a:rPr>
              <a:pPr>
                <a:spcAft>
                  <a:spcPts val="600"/>
                </a:spcAft>
              </a:pPr>
              <a:t>17</a:t>
            </a:fld>
            <a:endParaRPr lang="en-AU" sz="1400" dirty="0">
              <a:solidFill>
                <a:prstClr val="white">
                  <a:alpha val="8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1958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85F40E-C8EB-458E-8E1E-064769EFF3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STAFF TRAINING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E8B6EF-5E4C-46C3-98A5-5FA39D64F4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286000"/>
            <a:ext cx="10786872" cy="4023360"/>
          </a:xfrm>
        </p:spPr>
        <p:txBody>
          <a:bodyPr>
            <a:normAutofit lnSpcReduction="10000"/>
          </a:bodyPr>
          <a:lstStyle/>
          <a:p>
            <a:pPr lvl="1"/>
            <a:r>
              <a:rPr lang="en-AU" sz="2400" dirty="0"/>
              <a:t>The introduction of the CCS on 2 July 2018 is a massive change for the sector</a:t>
            </a:r>
          </a:p>
          <a:p>
            <a:pPr lvl="1"/>
            <a:r>
              <a:rPr lang="en-AU" sz="2400" dirty="0"/>
              <a:t>Staff will be under increased pressure, particularly those accountable for:</a:t>
            </a:r>
          </a:p>
          <a:p>
            <a:pPr lvl="2"/>
            <a:r>
              <a:rPr lang="en-AU" sz="2400" dirty="0"/>
              <a:t>Working with the new technology system</a:t>
            </a:r>
          </a:p>
          <a:p>
            <a:pPr lvl="2"/>
            <a:r>
              <a:rPr lang="en-AU" sz="2400" dirty="0"/>
              <a:t>Reporting attendance records</a:t>
            </a:r>
          </a:p>
          <a:p>
            <a:pPr lvl="2"/>
            <a:r>
              <a:rPr lang="en-AU" sz="2400" dirty="0"/>
              <a:t>Responding to questions from families</a:t>
            </a:r>
          </a:p>
          <a:p>
            <a:pPr lvl="2"/>
            <a:r>
              <a:rPr lang="en-AU" sz="2400" dirty="0"/>
              <a:t>Monitoring financial outcomes</a:t>
            </a:r>
          </a:p>
          <a:p>
            <a:pPr lvl="1"/>
            <a:endParaRPr lang="en-AU" sz="2400" dirty="0"/>
          </a:p>
          <a:p>
            <a:r>
              <a:rPr lang="en-AU" sz="2400" b="1" dirty="0"/>
              <a:t>Implication: </a:t>
            </a:r>
          </a:p>
          <a:p>
            <a:pPr lvl="1"/>
            <a:r>
              <a:rPr lang="en-AU" sz="2400" dirty="0"/>
              <a:t>Approved Providers should be engaging their staff and training them on the key aspects of the new CCS, and their individual process changes, to avoid service disruption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22825F-9BB0-402C-84A0-D9BCDF4D8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5B6ED-7C1A-4B96-BD28-C077F8E9D174}" type="slidenum">
              <a:rPr lang="en-AU" sz="1400" smtClean="0"/>
              <a:t>18</a:t>
            </a:fld>
            <a:endParaRPr lang="en-AU" sz="1400"/>
          </a:p>
        </p:txBody>
      </p:sp>
    </p:spTree>
    <p:extLst>
      <p:ext uri="{BB962C8B-B14F-4D97-AF65-F5344CB8AC3E}">
        <p14:creationId xmlns:p14="http://schemas.microsoft.com/office/powerpoint/2010/main" val="16799886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4" descr="Related image">
            <a:extLst>
              <a:ext uri="{FF2B5EF4-FFF2-40B4-BE49-F238E27FC236}">
                <a16:creationId xmlns:a16="http://schemas.microsoft.com/office/drawing/2014/main" id="{8A299321-807D-4702-931A-D91C4136DD6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49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5ECB1430-5CD1-470D-8F0F-7EDE4C790297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tx1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203420FF-7715-48BB-8F1B-E6D4085C81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7" y="585216"/>
            <a:ext cx="10944351" cy="1499616"/>
          </a:xfrm>
        </p:spPr>
        <p:txBody>
          <a:bodyPr>
            <a:normAutofit/>
          </a:bodyPr>
          <a:lstStyle/>
          <a:p>
            <a:r>
              <a:rPr lang="en-AU" dirty="0">
                <a:solidFill>
                  <a:schemeClr val="tx1"/>
                </a:solidFill>
              </a:rPr>
              <a:t>FINANCIAL IMPLICATIONS FOR APPROVED PROVIDERS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C52085-48E5-4B08-B415-A145D70D39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37333" y="6470704"/>
            <a:ext cx="973667" cy="274320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fld id="{3C05B6ED-7C1A-4B96-BD28-C077F8E9D174}" type="slidenum">
              <a:rPr lang="en-AU" sz="1400">
                <a:solidFill>
                  <a:prstClr val="white">
                    <a:alpha val="80000"/>
                  </a:prstClr>
                </a:solidFill>
              </a:rPr>
              <a:pPr>
                <a:spcAft>
                  <a:spcPts val="600"/>
                </a:spcAft>
              </a:pPr>
              <a:t>19</a:t>
            </a:fld>
            <a:endParaRPr lang="en-AU" sz="1400" dirty="0">
              <a:solidFill>
                <a:prstClr val="white">
                  <a:alpha val="8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1989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5E015D-7D90-44A6-ADDD-ADD58A15AA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Table of contents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A1A6D8-BD00-449D-8CF0-415272F806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2400" dirty="0">
                <a:hlinkClick r:id="rId2" action="ppaction://hlinksldjump"/>
              </a:rPr>
              <a:t>Key features of the new Child Care Subsidy (CCS)		- Page 3</a:t>
            </a:r>
            <a:endParaRPr lang="en-AU" sz="2400" dirty="0"/>
          </a:p>
          <a:p>
            <a:r>
              <a:rPr lang="en-AU" sz="2400" dirty="0">
                <a:hlinkClick r:id="rId3" action="ppaction://hlinksldjump"/>
              </a:rPr>
              <a:t>Impact summary of new CCS on Approved Providers	- Page 8</a:t>
            </a:r>
            <a:endParaRPr lang="en-AU" sz="2400" dirty="0"/>
          </a:p>
          <a:p>
            <a:pPr marL="128016" lvl="1" indent="0">
              <a:buNone/>
            </a:pPr>
            <a:r>
              <a:rPr lang="en-AU" sz="2400" dirty="0">
                <a:hlinkClick r:id="rId4" action="ppaction://hlinksldjump"/>
              </a:rPr>
              <a:t>Questions and support for families				- Page 9</a:t>
            </a:r>
            <a:endParaRPr lang="en-AU" sz="2400" dirty="0"/>
          </a:p>
          <a:p>
            <a:pPr marL="128016" lvl="1" indent="0">
              <a:buNone/>
            </a:pPr>
            <a:r>
              <a:rPr lang="en-AU" sz="2400" dirty="0">
                <a:hlinkClick r:id="rId5" action="ppaction://hlinksldjump"/>
              </a:rPr>
              <a:t>New technology system					- Page 13</a:t>
            </a:r>
            <a:endParaRPr lang="en-AU" sz="2400" dirty="0"/>
          </a:p>
          <a:p>
            <a:pPr marL="128016" lvl="1" indent="0">
              <a:buNone/>
            </a:pPr>
            <a:r>
              <a:rPr lang="en-AU" sz="2400" dirty="0">
                <a:hlinkClick r:id="rId6" action="ppaction://hlinksldjump"/>
              </a:rPr>
              <a:t>New reporting requirements					- Page 15</a:t>
            </a:r>
            <a:endParaRPr lang="en-AU" sz="2400" dirty="0"/>
          </a:p>
          <a:p>
            <a:pPr marL="128016" lvl="1" indent="0">
              <a:buNone/>
            </a:pPr>
            <a:r>
              <a:rPr lang="en-AU" sz="2400" dirty="0">
                <a:hlinkClick r:id="rId7" action="ppaction://hlinksldjump"/>
              </a:rPr>
              <a:t>Staff </a:t>
            </a:r>
            <a:r>
              <a:rPr lang="en-AU" sz="2400" dirty="0">
                <a:hlinkClick r:id="rId8" action="ppaction://hlinksldjump"/>
              </a:rPr>
              <a:t>training							- Page 17</a:t>
            </a:r>
            <a:endParaRPr lang="en-AU" sz="2400" dirty="0"/>
          </a:p>
          <a:p>
            <a:pPr marL="128016" lvl="1" indent="0">
              <a:buNone/>
            </a:pPr>
            <a:r>
              <a:rPr lang="en-AU" sz="2400" dirty="0">
                <a:hlinkClick r:id="rId9" action="ppaction://hlinksldjump"/>
              </a:rPr>
              <a:t>Financial implications						- Page 19</a:t>
            </a:r>
            <a:endParaRPr lang="en-AU" sz="2400" dirty="0"/>
          </a:p>
          <a:p>
            <a:r>
              <a:rPr lang="en-AU" sz="2400" dirty="0">
                <a:hlinkClick r:id="rId10" action="ppaction://hlinksldjump"/>
              </a:rPr>
              <a:t>More Information						- Page 24</a:t>
            </a:r>
            <a:endParaRPr lang="en-AU" sz="2400" dirty="0"/>
          </a:p>
          <a:p>
            <a:pPr lvl="1"/>
            <a:endParaRPr lang="en-AU" sz="2400" dirty="0"/>
          </a:p>
          <a:p>
            <a:pPr lvl="1"/>
            <a:endParaRPr lang="en-AU" sz="2400" dirty="0"/>
          </a:p>
          <a:p>
            <a:endParaRPr lang="en-AU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48BC3F-881D-44F3-9B95-CEFA6BA20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5B6ED-7C1A-4B96-BD28-C077F8E9D174}" type="slidenum">
              <a:rPr lang="en-AU" sz="1400" smtClean="0"/>
              <a:t>2</a:t>
            </a:fld>
            <a:endParaRPr lang="en-AU" sz="1400"/>
          </a:p>
        </p:txBody>
      </p:sp>
    </p:spTree>
    <p:extLst>
      <p:ext uri="{BB962C8B-B14F-4D97-AF65-F5344CB8AC3E}">
        <p14:creationId xmlns:p14="http://schemas.microsoft.com/office/powerpoint/2010/main" val="9151041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DD56B5-2C4C-4B1B-889C-B587AF416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Financial impacts on approved providers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A5C863-812E-4612-B656-22A16DDED0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286000"/>
            <a:ext cx="10853547" cy="4023360"/>
          </a:xfrm>
        </p:spPr>
        <p:txBody>
          <a:bodyPr>
            <a:noAutofit/>
          </a:bodyPr>
          <a:lstStyle/>
          <a:p>
            <a:pPr lvl="1"/>
            <a:r>
              <a:rPr lang="en-AU" sz="2000" dirty="0"/>
              <a:t>Families that fail to meet the activity test may be unlikely to privately fund attendance</a:t>
            </a:r>
          </a:p>
          <a:p>
            <a:pPr lvl="1"/>
            <a:r>
              <a:rPr lang="en-AU" sz="2000" dirty="0"/>
              <a:t>Families earning less than $65,710 that don’t meet the activity test may not elect to increase their funded hours from 12 to 24</a:t>
            </a:r>
          </a:p>
          <a:p>
            <a:pPr lvl="1"/>
            <a:r>
              <a:rPr lang="en-AU" sz="2000" dirty="0"/>
              <a:t>Families earning over $350K may not elect for high utilisation as their subsidies are 100% cut</a:t>
            </a:r>
          </a:p>
          <a:p>
            <a:pPr lvl="1"/>
            <a:r>
              <a:rPr lang="en-AU" sz="2000" dirty="0"/>
              <a:t>Families that are asked to pay above the benchmark fee rate may not be willing to pay the gap</a:t>
            </a:r>
          </a:p>
          <a:p>
            <a:pPr marL="310896" lvl="2" indent="0">
              <a:buNone/>
            </a:pPr>
            <a:endParaRPr lang="en-AU" sz="2000" dirty="0"/>
          </a:p>
          <a:p>
            <a:pPr marL="310896" lvl="2" indent="0">
              <a:buNone/>
            </a:pPr>
            <a:r>
              <a:rPr lang="en-AU" sz="2000" b="1" dirty="0"/>
              <a:t>Implications:</a:t>
            </a:r>
          </a:p>
          <a:p>
            <a:pPr marL="310896" lvl="2" indent="0">
              <a:buNone/>
            </a:pPr>
            <a:r>
              <a:rPr lang="en-AU" sz="2000" dirty="0"/>
              <a:t>Approved Providers are advised to closely examine the potential financial impact of the CCS on their families in order to understand their future charging practices</a:t>
            </a:r>
          </a:p>
          <a:p>
            <a:pPr marL="310896" lvl="2" indent="0">
              <a:buNone/>
            </a:pPr>
            <a:endParaRPr lang="en-AU" sz="2000" dirty="0"/>
          </a:p>
          <a:p>
            <a:pPr marL="310896" lvl="2" indent="0">
              <a:buNone/>
            </a:pPr>
            <a:r>
              <a:rPr lang="en-AU" sz="2000" b="1" dirty="0"/>
              <a:t>Resources:</a:t>
            </a:r>
          </a:p>
          <a:p>
            <a:pPr marL="310896" lvl="2" indent="0">
              <a:buNone/>
            </a:pPr>
            <a:r>
              <a:rPr lang="en-AU" sz="2000" dirty="0"/>
              <a:t>Please refer to the next slide.</a:t>
            </a:r>
            <a:endParaRPr lang="en-AU" sz="2000" dirty="0">
              <a:solidFill>
                <a:srgbClr val="FF0000"/>
              </a:solidFill>
            </a:endParaRPr>
          </a:p>
          <a:p>
            <a:pPr lvl="2"/>
            <a:endParaRPr lang="en-AU" sz="2000" dirty="0"/>
          </a:p>
          <a:p>
            <a:endParaRPr lang="en-AU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416192-309F-44C3-9E9C-AD87007F2E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5B6ED-7C1A-4B96-BD28-C077F8E9D174}" type="slidenum">
              <a:rPr lang="en-AU" sz="1400" smtClean="0"/>
              <a:t>20</a:t>
            </a:fld>
            <a:endParaRPr lang="en-AU" sz="1400" dirty="0"/>
          </a:p>
        </p:txBody>
      </p:sp>
    </p:spTree>
    <p:extLst>
      <p:ext uri="{BB962C8B-B14F-4D97-AF65-F5344CB8AC3E}">
        <p14:creationId xmlns:p14="http://schemas.microsoft.com/office/powerpoint/2010/main" val="35158951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6E5B0D-F1CB-47D6-9E68-95A27BEE70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FINANCIAL IMPLICATIONS: 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DAA6A6-6625-470E-AC05-D1DD911D08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7" y="2084832"/>
            <a:ext cx="9720073" cy="4023360"/>
          </a:xfrm>
        </p:spPr>
        <p:txBody>
          <a:bodyPr>
            <a:normAutofit lnSpcReduction="10000"/>
          </a:bodyPr>
          <a:lstStyle/>
          <a:p>
            <a:r>
              <a:rPr lang="en-AU" b="1" dirty="0"/>
              <a:t>Financial analysis / data model scenarios</a:t>
            </a:r>
          </a:p>
          <a:p>
            <a:pPr lvl="1"/>
            <a:r>
              <a:rPr lang="en-AU" sz="2400" dirty="0"/>
              <a:t>The Department of Education and Training has compiled a suite of business support tools and resources to help child care services to review their business operations in the context of transitioning to the new child care package on 2 July 2018. </a:t>
            </a:r>
            <a:br>
              <a:rPr lang="en-AU" sz="2400" dirty="0"/>
            </a:br>
            <a:br>
              <a:rPr lang="en-AU" sz="2400" dirty="0"/>
            </a:br>
            <a:r>
              <a:rPr lang="en-AU" sz="2400" dirty="0"/>
              <a:t>These include key financial and business planning tools and resources that will be useful for all care types and service type.</a:t>
            </a:r>
          </a:p>
          <a:p>
            <a:pPr lvl="1"/>
            <a:r>
              <a:rPr lang="en-AU" sz="2400" dirty="0"/>
              <a:t>They are available at </a:t>
            </a:r>
            <a:r>
              <a:rPr lang="en-AU" sz="2400" dirty="0">
                <a:hlinkClick r:id="rId2"/>
              </a:rPr>
              <a:t>www.education.gov.au/new-business-support-tools-and-resources-child-care-services</a:t>
            </a:r>
            <a:endParaRPr lang="en-AU" sz="2400" dirty="0"/>
          </a:p>
          <a:p>
            <a:pPr lvl="1"/>
            <a:r>
              <a:rPr lang="en-AU" sz="2400" dirty="0"/>
              <a:t>ACA will provide some additional guidance materials to help ECEC services in the coming months.</a:t>
            </a:r>
          </a:p>
          <a:p>
            <a:endParaRPr lang="en-AU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24BD0F-AD8A-4F75-981B-92E26FD295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5B6ED-7C1A-4B96-BD28-C077F8E9D174}" type="slidenum">
              <a:rPr lang="en-AU" smtClean="0"/>
              <a:t>21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085341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2" descr="Related image">
            <a:extLst>
              <a:ext uri="{FF2B5EF4-FFF2-40B4-BE49-F238E27FC236}">
                <a16:creationId xmlns:a16="http://schemas.microsoft.com/office/drawing/2014/main" id="{875CC550-5E90-459D-B060-0005888DBFC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33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5ECB1430-5CD1-470D-8F0F-7EDE4C790297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tx1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D7F45E03-7A7C-4E45-9529-ACF08737D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>
            <a:normAutofit/>
          </a:bodyPr>
          <a:lstStyle/>
          <a:p>
            <a:r>
              <a:rPr lang="en-AU" dirty="0">
                <a:solidFill>
                  <a:schemeClr val="tx1"/>
                </a:solidFill>
              </a:rPr>
              <a:t>more INFORMATION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42E98C-093E-4201-A870-FCB51E97A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37333" y="6470704"/>
            <a:ext cx="973667" cy="274320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fld id="{3C05B6ED-7C1A-4B96-BD28-C077F8E9D174}" type="slidenum">
              <a:rPr lang="en-AU" sz="1400">
                <a:solidFill>
                  <a:prstClr val="white">
                    <a:alpha val="80000"/>
                  </a:prstClr>
                </a:solidFill>
              </a:rPr>
              <a:pPr>
                <a:spcAft>
                  <a:spcPts val="600"/>
                </a:spcAft>
              </a:pPr>
              <a:t>22</a:t>
            </a:fld>
            <a:endParaRPr lang="en-AU" sz="1400" dirty="0">
              <a:solidFill>
                <a:prstClr val="white">
                  <a:alpha val="8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6003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40FE2B-A11B-4CA8-8276-EEE6DB182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more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D168D9-E5C1-4F49-985B-C7CF36E424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1933575"/>
            <a:ext cx="9720073" cy="428625"/>
          </a:xfrm>
        </p:spPr>
        <p:txBody>
          <a:bodyPr/>
          <a:lstStyle/>
          <a:p>
            <a:r>
              <a:rPr lang="en-AU" dirty="0"/>
              <a:t>Contact your State Australian Childcare Alliance office:</a:t>
            </a:r>
          </a:p>
          <a:p>
            <a:endParaRPr lang="en-AU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08BEB5-75D2-4FEA-BE75-FD8DFC23D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5B6ED-7C1A-4B96-BD28-C077F8E9D174}" type="slidenum">
              <a:rPr lang="en-AU" sz="1400" smtClean="0"/>
              <a:t>23</a:t>
            </a:fld>
            <a:endParaRPr lang="en-AU" sz="1400"/>
          </a:p>
        </p:txBody>
      </p:sp>
      <p:pic>
        <p:nvPicPr>
          <p:cNvPr id="7" name="Picture 6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89589A77-A339-4093-96EF-2464D3A1B5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653" y="4727435"/>
            <a:ext cx="1962150" cy="494067"/>
          </a:xfrm>
          <a:prstGeom prst="rect">
            <a:avLst/>
          </a:prstGeom>
        </p:spPr>
      </p:pic>
      <p:pic>
        <p:nvPicPr>
          <p:cNvPr id="1026" name="Picture 2" descr="ACA-QLD-975">
            <a:extLst>
              <a:ext uri="{FF2B5EF4-FFF2-40B4-BE49-F238E27FC236}">
                <a16:creationId xmlns:a16="http://schemas.microsoft.com/office/drawing/2014/main" id="{34544A3B-6F0B-4BDB-ACB1-BB2B845323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654" y="3151301"/>
            <a:ext cx="1962150" cy="513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CA-NSW-975">
            <a:extLst>
              <a:ext uri="{FF2B5EF4-FFF2-40B4-BE49-F238E27FC236}">
                <a16:creationId xmlns:a16="http://schemas.microsoft.com/office/drawing/2014/main" id="{4658D616-72B1-4DBA-88E5-B7E7CDBB34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653" y="2422889"/>
            <a:ext cx="1962151" cy="513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ACA-WA-975">
            <a:extLst>
              <a:ext uri="{FF2B5EF4-FFF2-40B4-BE49-F238E27FC236}">
                <a16:creationId xmlns:a16="http://schemas.microsoft.com/office/drawing/2014/main" id="{847EDB7F-F8B6-4799-93A7-F9194FC6B1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2688" y="5436797"/>
            <a:ext cx="1996597" cy="522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ACA-SA-975">
            <a:extLst>
              <a:ext uri="{FF2B5EF4-FFF2-40B4-BE49-F238E27FC236}">
                <a16:creationId xmlns:a16="http://schemas.microsoft.com/office/drawing/2014/main" id="{6FBC1A2E-0AB4-4303-852D-EC0468EFD2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653" y="3921934"/>
            <a:ext cx="2022632" cy="528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69BD4F5-ADEE-47BD-A7D0-A4BE7D48455D}"/>
              </a:ext>
            </a:extLst>
          </p:cNvPr>
          <p:cNvSpPr txBox="1"/>
          <p:nvPr/>
        </p:nvSpPr>
        <p:spPr>
          <a:xfrm>
            <a:off x="3400425" y="2587699"/>
            <a:ext cx="26687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>
                <a:solidFill>
                  <a:schemeClr val="accent1"/>
                </a:solidFill>
                <a:hlinkClick r:id="rId7"/>
              </a:rPr>
              <a:t>www.nsw.childcarealliance.org.au</a:t>
            </a:r>
            <a:r>
              <a:rPr lang="en-AU" sz="1400" dirty="0">
                <a:solidFill>
                  <a:schemeClr val="accent1"/>
                </a:solidFill>
              </a:rPr>
              <a:t> 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5727B85-9307-4604-9C2B-1552D38070F0}"/>
              </a:ext>
            </a:extLst>
          </p:cNvPr>
          <p:cNvSpPr txBox="1"/>
          <p:nvPr/>
        </p:nvSpPr>
        <p:spPr>
          <a:xfrm>
            <a:off x="6069169" y="2587699"/>
            <a:ext cx="1277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/>
              <a:t>02 9683 5438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CF0D501-1DA9-4EBE-B926-A114121F6B38}"/>
              </a:ext>
            </a:extLst>
          </p:cNvPr>
          <p:cNvSpPr/>
          <p:nvPr/>
        </p:nvSpPr>
        <p:spPr>
          <a:xfrm>
            <a:off x="7443649" y="2556921"/>
            <a:ext cx="233281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400" dirty="0">
                <a:solidFill>
                  <a:schemeClr val="accent1"/>
                </a:solidFill>
                <a:hlinkClick r:id="rId8"/>
              </a:rPr>
              <a:t>nsw@childcarealliance.org.au</a:t>
            </a:r>
            <a:endParaRPr lang="en-AU" sz="1400" dirty="0">
              <a:solidFill>
                <a:schemeClr val="accent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EFDF22C-333A-4D59-93BA-F1634414C146}"/>
              </a:ext>
            </a:extLst>
          </p:cNvPr>
          <p:cNvSpPr txBox="1"/>
          <p:nvPr/>
        </p:nvSpPr>
        <p:spPr>
          <a:xfrm>
            <a:off x="3400425" y="3311599"/>
            <a:ext cx="26620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>
                <a:solidFill>
                  <a:schemeClr val="accent1"/>
                </a:solidFill>
                <a:hlinkClick r:id="rId7"/>
              </a:rPr>
              <a:t>www.qld.childcarealliance.org.au</a:t>
            </a:r>
            <a:r>
              <a:rPr lang="en-AU" sz="1400" dirty="0">
                <a:solidFill>
                  <a:schemeClr val="accent1"/>
                </a:solidFill>
              </a:rPr>
              <a:t> 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E56131A-AA39-4F66-9F86-2B834ED3DF15}"/>
              </a:ext>
            </a:extLst>
          </p:cNvPr>
          <p:cNvSpPr txBox="1"/>
          <p:nvPr/>
        </p:nvSpPr>
        <p:spPr>
          <a:xfrm>
            <a:off x="6069169" y="3311599"/>
            <a:ext cx="1277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/>
              <a:t>07 3808 2366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41F06F7-0847-46B8-B320-074138CD455B}"/>
              </a:ext>
            </a:extLst>
          </p:cNvPr>
          <p:cNvSpPr/>
          <p:nvPr/>
        </p:nvSpPr>
        <p:spPr>
          <a:xfrm>
            <a:off x="7443649" y="3280821"/>
            <a:ext cx="231531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400" dirty="0">
                <a:solidFill>
                  <a:schemeClr val="accent1"/>
                </a:solidFill>
                <a:hlinkClick r:id="rId8"/>
              </a:rPr>
              <a:t>qld@childcarealliance.org.au</a:t>
            </a:r>
            <a:endParaRPr lang="en-AU" sz="1400" dirty="0">
              <a:solidFill>
                <a:schemeClr val="accent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A80024D-3AF0-4337-9A2D-A417D6245ECA}"/>
              </a:ext>
            </a:extLst>
          </p:cNvPr>
          <p:cNvSpPr txBox="1"/>
          <p:nvPr/>
        </p:nvSpPr>
        <p:spPr>
          <a:xfrm>
            <a:off x="3400425" y="4092649"/>
            <a:ext cx="2581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>
                <a:solidFill>
                  <a:schemeClr val="accent1"/>
                </a:solidFill>
                <a:hlinkClick r:id="rId9"/>
              </a:rPr>
              <a:t>www.sa.childcarealliance.org.au </a:t>
            </a:r>
            <a:r>
              <a:rPr lang="en-AU" sz="14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7F62A3C-7F0D-4B91-8A46-62F13C39CBDF}"/>
              </a:ext>
            </a:extLst>
          </p:cNvPr>
          <p:cNvSpPr txBox="1"/>
          <p:nvPr/>
        </p:nvSpPr>
        <p:spPr>
          <a:xfrm>
            <a:off x="6069169" y="4092649"/>
            <a:ext cx="1277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/>
              <a:t>0407 580 645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4A9425F-16C8-41DA-8F86-A529F77A725C}"/>
              </a:ext>
            </a:extLst>
          </p:cNvPr>
          <p:cNvSpPr/>
          <p:nvPr/>
        </p:nvSpPr>
        <p:spPr>
          <a:xfrm>
            <a:off x="7443649" y="4061871"/>
            <a:ext cx="22351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400" dirty="0">
                <a:solidFill>
                  <a:schemeClr val="accent1"/>
                </a:solidFill>
                <a:hlinkClick r:id="rId8"/>
              </a:rPr>
              <a:t>sa@childcarealliance.org.au</a:t>
            </a:r>
            <a:endParaRPr lang="en-AU" sz="1400" dirty="0">
              <a:solidFill>
                <a:schemeClr val="accent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5041762-F302-4C98-8717-71705A1D340F}"/>
              </a:ext>
            </a:extLst>
          </p:cNvPr>
          <p:cNvSpPr txBox="1"/>
          <p:nvPr/>
        </p:nvSpPr>
        <p:spPr>
          <a:xfrm>
            <a:off x="3409950" y="4883224"/>
            <a:ext cx="26107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>
                <a:solidFill>
                  <a:schemeClr val="accent1"/>
                </a:solidFill>
                <a:hlinkClick r:id="rId10"/>
              </a:rPr>
              <a:t>www.vic.childcarealliance.org.au  </a:t>
            </a:r>
            <a:endParaRPr lang="en-AU" sz="1400" dirty="0">
              <a:solidFill>
                <a:schemeClr val="accent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BFAC59D-7DCF-4F94-ACD6-0242CF91D880}"/>
              </a:ext>
            </a:extLst>
          </p:cNvPr>
          <p:cNvSpPr txBox="1"/>
          <p:nvPr/>
        </p:nvSpPr>
        <p:spPr>
          <a:xfrm>
            <a:off x="6078694" y="4883224"/>
            <a:ext cx="1277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/>
              <a:t>03 9532 2017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2EFA217-C497-4370-8191-EF7F21D5228C}"/>
              </a:ext>
            </a:extLst>
          </p:cNvPr>
          <p:cNvSpPr/>
          <p:nvPr/>
        </p:nvSpPr>
        <p:spPr>
          <a:xfrm>
            <a:off x="7453174" y="4852446"/>
            <a:ext cx="226401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400" dirty="0">
                <a:solidFill>
                  <a:schemeClr val="accent1"/>
                </a:solidFill>
                <a:hlinkClick r:id="rId8"/>
              </a:rPr>
              <a:t>vic@childcarealliance.org.au</a:t>
            </a:r>
            <a:endParaRPr lang="en-AU" sz="1400" dirty="0">
              <a:solidFill>
                <a:schemeClr val="accent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D3F97BC-714A-4B99-94F4-11D217B0B813}"/>
              </a:ext>
            </a:extLst>
          </p:cNvPr>
          <p:cNvSpPr txBox="1"/>
          <p:nvPr/>
        </p:nvSpPr>
        <p:spPr>
          <a:xfrm>
            <a:off x="3400425" y="5597599"/>
            <a:ext cx="26355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>
                <a:solidFill>
                  <a:schemeClr val="accent1"/>
                </a:solidFill>
                <a:hlinkClick r:id="rId11"/>
              </a:rPr>
              <a:t>www.wa.childcarealliance.org.au  </a:t>
            </a:r>
            <a:endParaRPr lang="en-AU" sz="1400" dirty="0">
              <a:solidFill>
                <a:schemeClr val="accent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6455044-7803-4D2C-879F-B532511D659A}"/>
              </a:ext>
            </a:extLst>
          </p:cNvPr>
          <p:cNvSpPr txBox="1"/>
          <p:nvPr/>
        </p:nvSpPr>
        <p:spPr>
          <a:xfrm>
            <a:off x="6069169" y="5597599"/>
            <a:ext cx="13276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/>
              <a:t>08 9321 3159 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B8055F1-236E-4B1F-A440-0EF2C35BDAC8}"/>
              </a:ext>
            </a:extLst>
          </p:cNvPr>
          <p:cNvSpPr/>
          <p:nvPr/>
        </p:nvSpPr>
        <p:spPr>
          <a:xfrm>
            <a:off x="7443649" y="5566821"/>
            <a:ext cx="228889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400" dirty="0">
                <a:solidFill>
                  <a:schemeClr val="accent1"/>
                </a:solidFill>
                <a:hlinkClick r:id="rId8"/>
              </a:rPr>
              <a:t>wa@childcarealliance.org.au</a:t>
            </a:r>
            <a:endParaRPr lang="en-AU" sz="1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98221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40FE2B-A11B-4CA8-8276-EEE6DB182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more information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08BEB5-75D2-4FEA-BE75-FD8DFC23D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5B6ED-7C1A-4B96-BD28-C077F8E9D174}" type="slidenum">
              <a:rPr lang="en-AU" sz="1400" smtClean="0"/>
              <a:t>24</a:t>
            </a:fld>
            <a:endParaRPr lang="en-AU" sz="140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0220BE-809A-418F-B9E5-B583BC4485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286000"/>
            <a:ext cx="10558272" cy="4023360"/>
          </a:xfrm>
        </p:spPr>
        <p:txBody>
          <a:bodyPr>
            <a:normAutofit fontScale="92500"/>
          </a:bodyPr>
          <a:lstStyle/>
          <a:p>
            <a:r>
              <a:rPr lang="en-AU" b="1" dirty="0"/>
              <a:t>Federal Department of Education</a:t>
            </a:r>
          </a:p>
          <a:p>
            <a:r>
              <a:rPr lang="en-AU" dirty="0">
                <a:hlinkClick r:id="rId2"/>
              </a:rPr>
              <a:t>https://www.education.gov.au/ChildCarePackage</a:t>
            </a:r>
            <a:endParaRPr lang="en-AU" dirty="0"/>
          </a:p>
          <a:p>
            <a:r>
              <a:rPr lang="en-AU" dirty="0"/>
              <a:t>1300 566 046</a:t>
            </a:r>
          </a:p>
          <a:p>
            <a:r>
              <a:rPr lang="en-AU" dirty="0"/>
              <a:t>Online enquiry form: https://www.education.gov.au/feedback-and-enquiry-form</a:t>
            </a:r>
          </a:p>
          <a:p>
            <a:endParaRPr lang="en-AU" dirty="0"/>
          </a:p>
          <a:p>
            <a:r>
              <a:rPr lang="en-AU" b="1" dirty="0"/>
              <a:t>Federal Department of Health and Human Services</a:t>
            </a:r>
          </a:p>
          <a:p>
            <a:r>
              <a:rPr lang="en-AU" dirty="0">
                <a:hlinkClick r:id="rId3"/>
              </a:rPr>
              <a:t>https://www.humanservices.gov.au/individuals/services/centrelink/child-care-subsidy</a:t>
            </a:r>
            <a:endParaRPr lang="en-AU" dirty="0"/>
          </a:p>
          <a:p>
            <a:r>
              <a:rPr lang="en-AU" dirty="0"/>
              <a:t>136 150</a:t>
            </a:r>
          </a:p>
          <a:p>
            <a:r>
              <a:rPr lang="en-AU" dirty="0"/>
              <a:t>Online enquiry form: https://www.humanservices.gov.au/individuals/contact-us/message-child-support</a:t>
            </a:r>
          </a:p>
        </p:txBody>
      </p:sp>
    </p:spTree>
    <p:extLst>
      <p:ext uri="{BB962C8B-B14F-4D97-AF65-F5344CB8AC3E}">
        <p14:creationId xmlns:p14="http://schemas.microsoft.com/office/powerpoint/2010/main" val="40079819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2" descr="Related image">
            <a:extLst>
              <a:ext uri="{FF2B5EF4-FFF2-40B4-BE49-F238E27FC236}">
                <a16:creationId xmlns:a16="http://schemas.microsoft.com/office/drawing/2014/main" id="{62AC26D2-5B74-4091-8442-4D7567472C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34" b="27516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5ECB1430-5CD1-470D-8F0F-7EDE4C790297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tx1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B98D4FDE-7D8F-4C13-B938-85B8BEBD39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>
            <a:normAutofit/>
          </a:bodyPr>
          <a:lstStyle/>
          <a:p>
            <a:r>
              <a:rPr lang="en-AU">
                <a:solidFill>
                  <a:schemeClr val="tx1"/>
                </a:solidFill>
              </a:rPr>
              <a:t>KEY FEATURES OF THE CCS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B68E54-39C4-4C89-B5E9-EBB3F088DA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37333" y="6470704"/>
            <a:ext cx="973667" cy="274320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fld id="{3C05B6ED-7C1A-4B96-BD28-C077F8E9D174}" type="slidenum">
              <a:rPr lang="en-AU" sz="1400">
                <a:solidFill>
                  <a:prstClr val="white">
                    <a:alpha val="80000"/>
                  </a:prstClr>
                </a:solidFill>
              </a:rPr>
              <a:pPr>
                <a:spcAft>
                  <a:spcPts val="600"/>
                </a:spcAft>
              </a:pPr>
              <a:t>3</a:t>
            </a:fld>
            <a:endParaRPr lang="en-AU" sz="1400">
              <a:solidFill>
                <a:prstClr val="white">
                  <a:alpha val="8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0174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72FEAA-DFDF-40A7-94F7-F48B29ECB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Most FAMILIES will benefit from ccs implementation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9BF5A6-6D04-4003-80CD-37BF6D8C8A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286000"/>
            <a:ext cx="10786872" cy="4023360"/>
          </a:xfrm>
        </p:spPr>
        <p:txBody>
          <a:bodyPr>
            <a:normAutofit/>
          </a:bodyPr>
          <a:lstStyle/>
          <a:p>
            <a:pPr lvl="1"/>
            <a:r>
              <a:rPr lang="en-AU" sz="2400" dirty="0"/>
              <a:t>$37B in funding over 4 years, an increase of $2.5B per annum</a:t>
            </a:r>
          </a:p>
          <a:p>
            <a:pPr lvl="1"/>
            <a:endParaRPr lang="en-AU" sz="1200" dirty="0"/>
          </a:p>
          <a:p>
            <a:pPr lvl="1"/>
            <a:r>
              <a:rPr lang="en-AU" sz="2400" dirty="0"/>
              <a:t>Single subsidy paid direct to ECEC services on behalf of families</a:t>
            </a:r>
          </a:p>
          <a:p>
            <a:pPr lvl="1"/>
            <a:endParaRPr lang="en-AU" sz="1200" dirty="0"/>
          </a:p>
          <a:p>
            <a:pPr lvl="1"/>
            <a:r>
              <a:rPr lang="en-AU" sz="2400" dirty="0"/>
              <a:t>Three things will determine how much subsidy a family receives: </a:t>
            </a:r>
          </a:p>
          <a:p>
            <a:pPr marL="768096" lvl="2" indent="-457200">
              <a:buFont typeface="+mj-lt"/>
              <a:buAutoNum type="arabicPeriod"/>
            </a:pPr>
            <a:r>
              <a:rPr lang="en-AU" sz="2400" dirty="0"/>
              <a:t>Combined family income</a:t>
            </a:r>
          </a:p>
          <a:p>
            <a:pPr marL="768096" lvl="2" indent="-457200">
              <a:buFont typeface="+mj-lt"/>
              <a:buAutoNum type="arabicPeriod"/>
            </a:pPr>
            <a:r>
              <a:rPr lang="en-AU" sz="2400" dirty="0"/>
              <a:t>How much the parents work, based on the activity of the parent who works least</a:t>
            </a:r>
          </a:p>
          <a:p>
            <a:pPr marL="768096" lvl="2" indent="-457200">
              <a:buFont typeface="+mj-lt"/>
              <a:buAutoNum type="arabicPeriod"/>
            </a:pPr>
            <a:r>
              <a:rPr lang="en-AU" sz="2400" dirty="0"/>
              <a:t>The type of childcare service the family uses</a:t>
            </a:r>
          </a:p>
          <a:p>
            <a:pPr marL="585216" lvl="1" indent="-457200">
              <a:buFont typeface="+mj-lt"/>
              <a:buAutoNum type="arabicPeriod"/>
            </a:pPr>
            <a:endParaRPr lang="en-AU" sz="2400" dirty="0"/>
          </a:p>
          <a:p>
            <a:pPr lvl="1"/>
            <a:endParaRPr lang="en-AU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B87AB0-0617-40EF-A5C8-6855C2875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5B6ED-7C1A-4B96-BD28-C077F8E9D174}" type="slidenum">
              <a:rPr lang="en-AU" sz="1400" smtClean="0"/>
              <a:t>4</a:t>
            </a:fld>
            <a:endParaRPr lang="en-AU" sz="1400" dirty="0"/>
          </a:p>
        </p:txBody>
      </p:sp>
    </p:spTree>
    <p:extLst>
      <p:ext uri="{BB962C8B-B14F-4D97-AF65-F5344CB8AC3E}">
        <p14:creationId xmlns:p14="http://schemas.microsoft.com/office/powerpoint/2010/main" val="7590910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0">
            <a:extLst>
              <a:ext uri="{FF2B5EF4-FFF2-40B4-BE49-F238E27FC236}">
                <a16:creationId xmlns:a16="http://schemas.microsoft.com/office/drawing/2014/main" id="{15F1CC53-719A-4763-BF30-5E25A63CEF3C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2">
            <a:extLst>
              <a:ext uri="{FF2B5EF4-FFF2-40B4-BE49-F238E27FC236}">
                <a16:creationId xmlns:a16="http://schemas.microsoft.com/office/drawing/2014/main" id="{4038CB10-1F5C-4D54-9DF7-12586DE5B00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6" y="4572000"/>
            <a:ext cx="7058307" cy="19642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9" name="Rectangle 14">
            <a:extLst>
              <a:ext uri="{FF2B5EF4-FFF2-40B4-BE49-F238E27FC236}">
                <a16:creationId xmlns:a16="http://schemas.microsoft.com/office/drawing/2014/main" id="{73ED6512-6858-4552-B699-9A97FE9A4EA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321732"/>
            <a:ext cx="4335613" cy="621453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706880" y="5383673"/>
            <a:ext cx="184731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AU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AU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AU" altLang="en-US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Times New Roman" pitchFamily="18" charset="0"/>
              <a:cs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1732" y="4767072"/>
            <a:ext cx="7010399" cy="1625210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n-US" sz="4400" dirty="0">
                <a:solidFill>
                  <a:srgbClr val="FFFFFF"/>
                </a:solidFill>
              </a:rPr>
              <a:t>* Subsidy rate of actual fee charged or MAXIMUM HOURLY RATE CAP (WHICHEVER IS LOWER) 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8029319" y="1413025"/>
            <a:ext cx="3638425" cy="4852362"/>
          </a:xfrm>
        </p:spPr>
        <p:txBody>
          <a:bodyPr vert="horz" lIns="45720" tIns="45720" rIns="45720" bIns="45720" rtlCol="0" anchor="ctr">
            <a:normAutofit/>
          </a:bodyPr>
          <a:lstStyle/>
          <a:p>
            <a:pPr marL="0" indent="0">
              <a:buNone/>
            </a:pPr>
            <a:endParaRPr lang="en-US" sz="4000" b="1" dirty="0">
              <a:solidFill>
                <a:srgbClr val="FFFFFF"/>
              </a:solidFill>
            </a:endParaRPr>
          </a:p>
          <a:p>
            <a:pPr marL="0" indent="0">
              <a:buNone/>
            </a:pPr>
            <a:r>
              <a:rPr lang="en-US" sz="4000" b="1" dirty="0">
                <a:solidFill>
                  <a:srgbClr val="FFFFFF"/>
                </a:solidFill>
              </a:rPr>
              <a:t>Subsidy tapers by 1% for each $3,000 of family income</a:t>
            </a:r>
          </a:p>
          <a:p>
            <a:endParaRPr lang="en-US" sz="4000" dirty="0">
              <a:solidFill>
                <a:srgbClr val="FFFFFF"/>
              </a:solidFill>
            </a:endParaRPr>
          </a:p>
          <a:p>
            <a:endParaRPr lang="en-US" sz="4000" dirty="0">
              <a:solidFill>
                <a:srgbClr val="FFFFFF"/>
              </a:solidFill>
            </a:endParaRPr>
          </a:p>
          <a:p>
            <a:endParaRPr lang="en-US" sz="4000" dirty="0">
              <a:solidFill>
                <a:srgbClr val="FFFFFF"/>
              </a:solidFill>
            </a:endParaRPr>
          </a:p>
        </p:txBody>
      </p:sp>
      <p:sp>
        <p:nvSpPr>
          <p:cNvPr id="30" name="Slide Number Placeholder 4">
            <a:extLst>
              <a:ext uri="{FF2B5EF4-FFF2-40B4-BE49-F238E27FC236}">
                <a16:creationId xmlns:a16="http://schemas.microsoft.com/office/drawing/2014/main" id="{A92CE244-732C-4CBC-8A80-1EE8B99F4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37333" y="6535157"/>
            <a:ext cx="973667" cy="274320"/>
          </a:xfrm>
        </p:spPr>
        <p:txBody>
          <a:bodyPr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C05B6ED-7C1A-4B96-BD28-C077F8E9D174}" type="slidenum">
              <a:rPr kumimoji="0" lang="en-AU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Tw Cen MT Condensed" panose="020B0606020104020203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AU" sz="14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Tw Cen MT Condensed" panose="020B0606020104020203"/>
              <a:ea typeface="+mn-ea"/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1DDD521-8B8F-434B-B4B5-DCE8064CB10C}"/>
              </a:ext>
            </a:extLst>
          </p:cNvPr>
          <p:cNvSpPr/>
          <p:nvPr/>
        </p:nvSpPr>
        <p:spPr>
          <a:xfrm rot="19502518">
            <a:off x="6560240" y="3857075"/>
            <a:ext cx="125900" cy="2017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graphicFrame>
        <p:nvGraphicFramePr>
          <p:cNvPr id="13" name="Content Placeholder 13">
            <a:extLst>
              <a:ext uri="{FF2B5EF4-FFF2-40B4-BE49-F238E27FC236}">
                <a16:creationId xmlns:a16="http://schemas.microsoft.com/office/drawing/2014/main" id="{29756B44-B690-413A-A729-90DD1063A12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3055157"/>
              </p:ext>
            </p:extLst>
          </p:nvPr>
        </p:nvGraphicFramePr>
        <p:xfrm>
          <a:off x="910803" y="809570"/>
          <a:ext cx="6421328" cy="277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0664">
                  <a:extLst>
                    <a:ext uri="{9D8B030D-6E8A-4147-A177-3AD203B41FA5}">
                      <a16:colId xmlns:a16="http://schemas.microsoft.com/office/drawing/2014/main" val="1204817515"/>
                    </a:ext>
                  </a:extLst>
                </a:gridCol>
                <a:gridCol w="3210664">
                  <a:extLst>
                    <a:ext uri="{9D8B030D-6E8A-4147-A177-3AD203B41FA5}">
                      <a16:colId xmlns:a16="http://schemas.microsoft.com/office/drawing/2014/main" val="191037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AU" sz="2000" dirty="0"/>
                        <a:t>Combined Family Income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000" dirty="0"/>
                        <a:t>Subsidy Rate*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75631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sz="2000" dirty="0"/>
                        <a:t>Up to $65,710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000" dirty="0"/>
                        <a:t>85%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26652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sz="2000" dirty="0"/>
                        <a:t>&gt; $65,710 to &lt; $170,710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000" dirty="0"/>
                        <a:t>Tapering to 50%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78731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sz="2000" dirty="0"/>
                        <a:t>$170,710 &lt; $250,000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000" dirty="0"/>
                        <a:t>50%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66219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2000" dirty="0"/>
                        <a:t>$250,000 &lt; $340,000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000" dirty="0"/>
                        <a:t>Tapering to 20%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90121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sz="2000" dirty="0"/>
                        <a:t>$340,000 &lt; $350,000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000" dirty="0"/>
                        <a:t>20%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08095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sz="2000" dirty="0"/>
                        <a:t>$350,000+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000" dirty="0"/>
                        <a:t>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15059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8707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3A8EC506-B1DA-46A1-B44D-774E68468E13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" name="Oval 5">
            <a:extLst>
              <a:ext uri="{FF2B5EF4-FFF2-40B4-BE49-F238E27FC236}">
                <a16:creationId xmlns:a16="http://schemas.microsoft.com/office/drawing/2014/main" id="{BFF30785-305E-45D7-984F-5AA93D3CA561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15E01FA5-D766-43CA-A83D-E7CF3F04E96F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C411DB08-1669-426B-BBEB-FAD285EF80F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726" cy="68589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029E4219-121F-4CD1-AA58-24746CD2923C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52F50912-06FD-4216-BAD3-21050F59564A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86679" y="3765314"/>
            <a:ext cx="3931920" cy="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276" y="640080"/>
            <a:ext cx="4208656" cy="303485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400" spc="200" dirty="0">
                <a:solidFill>
                  <a:srgbClr val="FFFFFF"/>
                </a:solidFill>
              </a:rPr>
              <a:t>Activity LEVEL OF BOTH PARENTS WILL IMPACT ACCESS</a:t>
            </a:r>
          </a:p>
        </p:txBody>
      </p:sp>
      <p:sp>
        <p:nvSpPr>
          <p:cNvPr id="26" name="Slide Number Placeholder 4">
            <a:extLst>
              <a:ext uri="{FF2B5EF4-FFF2-40B4-BE49-F238E27FC236}">
                <a16:creationId xmlns:a16="http://schemas.microsoft.com/office/drawing/2014/main" id="{ED88D984-3105-4445-9676-BB5F5990D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15059" y="6423079"/>
            <a:ext cx="973667" cy="274320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C05B6ED-7C1A-4B96-BD28-C077F8E9D174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Tw Cen MT Condensed" panose="020B0606020104020203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Tw Cen MT Condensed" panose="020B0606020104020203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FEFF83E-EDD2-4322-B588-2597F457E5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2107" y="256228"/>
            <a:ext cx="5261126" cy="350908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1E41566-E56B-4639-9523-C562F5E0A8C1}"/>
              </a:ext>
            </a:extLst>
          </p:cNvPr>
          <p:cNvSpPr/>
          <p:nvPr/>
        </p:nvSpPr>
        <p:spPr>
          <a:xfrm>
            <a:off x="5780637" y="3771901"/>
            <a:ext cx="6096000" cy="32070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128016" lvl="1" indent="0">
              <a:buNone/>
            </a:pPr>
            <a:r>
              <a:rPr lang="en-AU" sz="1600" b="1" dirty="0"/>
              <a:t>Two parent family</a:t>
            </a:r>
          </a:p>
          <a:p>
            <a:pPr marL="265176" lvl="1" indent="-137160" defTabSz="9144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</a:pPr>
            <a:r>
              <a:rPr lang="en-AU" sz="1600" dirty="0"/>
              <a:t>both must meet the test, though some exemptions apply </a:t>
            </a:r>
            <a:br>
              <a:rPr lang="en-AU" sz="1600" dirty="0"/>
            </a:br>
            <a:r>
              <a:rPr lang="en-AU" sz="1600" dirty="0"/>
              <a:t>(</a:t>
            </a:r>
            <a:r>
              <a:rPr lang="en-AU" sz="1600" dirty="0" err="1"/>
              <a:t>eg</a:t>
            </a:r>
            <a:r>
              <a:rPr lang="en-AU" sz="1600" dirty="0"/>
              <a:t>; families that are eligible for the Child Care Safety Net)</a:t>
            </a:r>
          </a:p>
          <a:p>
            <a:pPr marL="265176" lvl="1" indent="-137160" defTabSz="9144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</a:pPr>
            <a:r>
              <a:rPr lang="en-AU" sz="1600" dirty="0"/>
              <a:t>activities can be combined</a:t>
            </a:r>
          </a:p>
          <a:p>
            <a:pPr marL="265176" lvl="1" indent="-137160" defTabSz="9144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</a:pPr>
            <a:r>
              <a:rPr lang="en-AU" sz="1600" dirty="0"/>
              <a:t>the parent with the lowest entitlement will determine subsidised care hours</a:t>
            </a:r>
          </a:p>
          <a:p>
            <a:pPr lvl="1"/>
            <a:endParaRPr lang="en-AU" sz="1200" dirty="0"/>
          </a:p>
          <a:p>
            <a:pPr marL="128016" lvl="1" indent="0">
              <a:buNone/>
            </a:pPr>
            <a:r>
              <a:rPr lang="en-AU" sz="1600" b="1" dirty="0"/>
              <a:t>Sole parent family</a:t>
            </a:r>
          </a:p>
          <a:p>
            <a:pPr marL="265176" lvl="1" indent="-137160" defTabSz="9144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</a:pPr>
            <a:r>
              <a:rPr lang="en-AU" sz="1600" dirty="0"/>
              <a:t>must meet the test</a:t>
            </a:r>
          </a:p>
          <a:p>
            <a:pPr lvl="1"/>
            <a:endParaRPr lang="en-AU" sz="1200" dirty="0"/>
          </a:p>
          <a:p>
            <a:pPr marL="128016" lvl="1" indent="0">
              <a:buNone/>
            </a:pPr>
            <a:r>
              <a:rPr lang="en-AU" sz="1600" b="1" dirty="0"/>
              <a:t>Casual/irregular hours of care</a:t>
            </a:r>
          </a:p>
          <a:p>
            <a:pPr marL="265176" lvl="1" indent="-137160" defTabSz="9144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</a:pPr>
            <a:r>
              <a:rPr lang="en-AU" sz="1600" dirty="0"/>
              <a:t>can estimate over 3-month period but need to notify changes</a:t>
            </a:r>
          </a:p>
        </p:txBody>
      </p:sp>
    </p:spTree>
    <p:extLst>
      <p:ext uri="{BB962C8B-B14F-4D97-AF65-F5344CB8AC3E}">
        <p14:creationId xmlns:p14="http://schemas.microsoft.com/office/powerpoint/2010/main" val="21687359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0">
            <a:extLst>
              <a:ext uri="{FF2B5EF4-FFF2-40B4-BE49-F238E27FC236}">
                <a16:creationId xmlns:a16="http://schemas.microsoft.com/office/drawing/2014/main" id="{15F1CC53-719A-4763-BF30-5E25A63CEF3C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2">
            <a:extLst>
              <a:ext uri="{FF2B5EF4-FFF2-40B4-BE49-F238E27FC236}">
                <a16:creationId xmlns:a16="http://schemas.microsoft.com/office/drawing/2014/main" id="{4038CB10-1F5C-4D54-9DF7-12586DE5B00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6" y="4572000"/>
            <a:ext cx="7058307" cy="19642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9" name="Rectangle 14">
            <a:extLst>
              <a:ext uri="{FF2B5EF4-FFF2-40B4-BE49-F238E27FC236}">
                <a16:creationId xmlns:a16="http://schemas.microsoft.com/office/drawing/2014/main" id="{73ED6512-6858-4552-B699-9A97FE9A4EA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321732"/>
            <a:ext cx="4335613" cy="621453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706880" y="5383673"/>
            <a:ext cx="184731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AU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AU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AU" altLang="en-US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Times New Roman" pitchFamily="18" charset="0"/>
              <a:cs typeface="Calibri" pitchFamily="34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8029319" y="1413025"/>
            <a:ext cx="3638425" cy="4852362"/>
          </a:xfrm>
        </p:spPr>
        <p:txBody>
          <a:bodyPr vert="horz" lIns="45720" tIns="45720" rIns="45720" bIns="45720" rtlCol="0" anchor="ctr">
            <a:normAutofit/>
          </a:bodyPr>
          <a:lstStyle/>
          <a:p>
            <a:pPr marL="0" indent="0">
              <a:buNone/>
            </a:pPr>
            <a:endParaRPr lang="en-US" sz="4000" b="1" dirty="0">
              <a:solidFill>
                <a:srgbClr val="FFFFFF"/>
              </a:solidFill>
            </a:endParaRPr>
          </a:p>
          <a:p>
            <a:pPr marL="0" indent="0">
              <a:buNone/>
            </a:pPr>
            <a:r>
              <a:rPr lang="en-US" sz="4000" b="1" dirty="0">
                <a:solidFill>
                  <a:srgbClr val="FFFFFF"/>
                </a:solidFill>
              </a:rPr>
              <a:t>Hourly rate cap varies depending on type of service</a:t>
            </a:r>
          </a:p>
          <a:p>
            <a:endParaRPr lang="en-US" sz="4000" dirty="0">
              <a:solidFill>
                <a:srgbClr val="FFFFFF"/>
              </a:solidFill>
            </a:endParaRPr>
          </a:p>
          <a:p>
            <a:endParaRPr lang="en-US" sz="4000" dirty="0">
              <a:solidFill>
                <a:srgbClr val="FFFFFF"/>
              </a:solidFill>
            </a:endParaRPr>
          </a:p>
          <a:p>
            <a:endParaRPr lang="en-US" sz="4000" dirty="0">
              <a:solidFill>
                <a:srgbClr val="FFFFFF"/>
              </a:solidFill>
            </a:endParaRPr>
          </a:p>
        </p:txBody>
      </p:sp>
      <p:sp>
        <p:nvSpPr>
          <p:cNvPr id="30" name="Slide Number Placeholder 4">
            <a:extLst>
              <a:ext uri="{FF2B5EF4-FFF2-40B4-BE49-F238E27FC236}">
                <a16:creationId xmlns:a16="http://schemas.microsoft.com/office/drawing/2014/main" id="{A92CE244-732C-4CBC-8A80-1EE8B99F4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37333" y="6535157"/>
            <a:ext cx="973667" cy="274320"/>
          </a:xfrm>
        </p:spPr>
        <p:txBody>
          <a:bodyPr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C05B6ED-7C1A-4B96-BD28-C077F8E9D174}" type="slidenum">
              <a:rPr kumimoji="0" lang="en-AU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Tw Cen MT Condensed" panose="020B0606020104020203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AU" sz="14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Tw Cen MT Condensed" panose="020B0606020104020203"/>
              <a:ea typeface="+mn-ea"/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1DDD521-8B8F-434B-B4B5-DCE8064CB10C}"/>
              </a:ext>
            </a:extLst>
          </p:cNvPr>
          <p:cNvSpPr/>
          <p:nvPr/>
        </p:nvSpPr>
        <p:spPr>
          <a:xfrm rot="19502518">
            <a:off x="6560240" y="3857075"/>
            <a:ext cx="125900" cy="2017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4EB9BE8-9CC0-4E87-AD7D-A58500415308}"/>
              </a:ext>
            </a:extLst>
          </p:cNvPr>
          <p:cNvSpPr/>
          <p:nvPr/>
        </p:nvSpPr>
        <p:spPr>
          <a:xfrm>
            <a:off x="658570" y="1327350"/>
            <a:ext cx="6475050" cy="31146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8016" lvl="1" indent="0">
              <a:buNone/>
            </a:pPr>
            <a:r>
              <a:rPr lang="en-AU" sz="2200" dirty="0"/>
              <a:t>A family’s level of Child Card Subsidy support is also determined by the type of child care the family uses. </a:t>
            </a:r>
          </a:p>
          <a:p>
            <a:pPr marL="128016" lvl="1" indent="0">
              <a:buNone/>
            </a:pPr>
            <a:endParaRPr lang="en-AU" sz="2200" dirty="0"/>
          </a:p>
          <a:p>
            <a:pPr marL="128016" lvl="1" indent="0">
              <a:buNone/>
            </a:pPr>
            <a:r>
              <a:rPr lang="en-AU" sz="2200" dirty="0"/>
              <a:t>It will be calculated by the hour, using an hourly rate cap:</a:t>
            </a:r>
          </a:p>
          <a:p>
            <a:pPr marL="265176" lvl="1" indent="-137160" defTabSz="9144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</a:pPr>
            <a:r>
              <a:rPr lang="en-AU" sz="2200" dirty="0"/>
              <a:t>Centre-based care - $11.55</a:t>
            </a:r>
            <a:r>
              <a:rPr lang="en-US" sz="2200" dirty="0"/>
              <a:t>^ per hour</a:t>
            </a:r>
            <a:endParaRPr lang="en-AU" sz="2200" dirty="0"/>
          </a:p>
          <a:p>
            <a:pPr marL="265176" lvl="1" indent="-137160" defTabSz="9144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</a:pPr>
            <a:r>
              <a:rPr lang="en-AU" sz="2200" dirty="0"/>
              <a:t>Family Day Care - $10.70</a:t>
            </a:r>
            <a:r>
              <a:rPr lang="en-US" sz="2200" dirty="0"/>
              <a:t>^ per hour</a:t>
            </a:r>
          </a:p>
          <a:p>
            <a:pPr marL="265176" lvl="1" indent="-137160" defTabSz="9144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</a:pPr>
            <a:r>
              <a:rPr lang="en-US" sz="2200" dirty="0"/>
              <a:t>Outside School Hours Care - $10.10^ per hour</a:t>
            </a:r>
            <a:endParaRPr lang="en-AU" sz="2200" dirty="0"/>
          </a:p>
          <a:p>
            <a:pPr lvl="1"/>
            <a:endParaRPr lang="en-AU" sz="1200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100E65C-58D2-4454-8956-A4B8E85965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Type of service</a:t>
            </a:r>
          </a:p>
        </p:txBody>
      </p:sp>
    </p:spTree>
    <p:extLst>
      <p:ext uri="{BB962C8B-B14F-4D97-AF65-F5344CB8AC3E}">
        <p14:creationId xmlns:p14="http://schemas.microsoft.com/office/powerpoint/2010/main" val="27039392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0159EB-510D-4E91-905F-7E509DD59E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HOURLY FEE CAP IN PRACTICE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C18D43F9-55C8-4636-BDBE-CE5484971A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5488209"/>
              </p:ext>
            </p:extLst>
          </p:nvPr>
        </p:nvGraphicFramePr>
        <p:xfrm>
          <a:off x="952500" y="1910080"/>
          <a:ext cx="10455805" cy="43627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928FDD-C361-4AA0-AE97-D99766B74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5B6ED-7C1A-4B96-BD28-C077F8E9D174}" type="slidenum">
              <a:rPr lang="en-AU" sz="1400" smtClean="0"/>
              <a:t>8</a:t>
            </a:fld>
            <a:endParaRPr lang="en-AU" sz="140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C87904F-E244-4DC4-9B04-65E13EA9E839}"/>
              </a:ext>
            </a:extLst>
          </p:cNvPr>
          <p:cNvCxnSpPr/>
          <p:nvPr/>
        </p:nvCxnSpPr>
        <p:spPr>
          <a:xfrm>
            <a:off x="1771650" y="3400425"/>
            <a:ext cx="9220200" cy="0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66783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27B7C6F6-4579-4D42-9857-ED1B2EE07B9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7" y="4382347"/>
            <a:ext cx="5688020" cy="2153919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E6D8249-E901-4E71-B15A-A7F5D7F7B0E1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76434" y="321732"/>
            <a:ext cx="5693835" cy="6214534"/>
          </a:xfrm>
          <a:prstGeom prst="rect">
            <a:avLst/>
          </a:prstGeom>
          <a:solidFill>
            <a:srgbClr val="3537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 building with a store on the corner of a street&#10;&#10;Description generated with very high confidence">
            <a:extLst>
              <a:ext uri="{FF2B5EF4-FFF2-40B4-BE49-F238E27FC236}">
                <a16:creationId xmlns:a16="http://schemas.microsoft.com/office/drawing/2014/main" id="{2B0E63C6-AA11-44ED-B299-3E313576E77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58" b="4827"/>
          <a:stretch/>
        </p:blipFill>
        <p:spPr>
          <a:xfrm>
            <a:off x="327547" y="321733"/>
            <a:ext cx="5688020" cy="389974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F6C3A73-3779-4339-AA84-5F3EC41830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024" y="4608575"/>
            <a:ext cx="5242560" cy="1765715"/>
          </a:xfrm>
        </p:spPr>
        <p:txBody>
          <a:bodyPr>
            <a:normAutofit/>
          </a:bodyPr>
          <a:lstStyle/>
          <a:p>
            <a:pPr algn="r"/>
            <a:r>
              <a:rPr lang="en-AU" sz="4400" dirty="0">
                <a:solidFill>
                  <a:srgbClr val="FFFFFF"/>
                </a:solidFill>
              </a:rPr>
              <a:t>Impacts of the Child Care Subsidy: AN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A2416A-D874-48AD-8776-DB2AC7B522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0" y="927249"/>
            <a:ext cx="5438775" cy="5063975"/>
          </a:xfrm>
        </p:spPr>
        <p:txBody>
          <a:bodyPr anchor="ctr">
            <a:normAutofit fontScale="85000" lnSpcReduction="20000"/>
          </a:bodyPr>
          <a:lstStyle/>
          <a:p>
            <a:pPr marL="0" indent="0">
              <a:buNone/>
            </a:pPr>
            <a:r>
              <a:rPr lang="en-AU" sz="2000" b="1" dirty="0">
                <a:solidFill>
                  <a:srgbClr val="FFFFFF"/>
                </a:solidFill>
              </a:rPr>
              <a:t>Implementation of the new Child Care Subsidy on 2 July 2018 will impact Approved Providers in numerous ways…</a:t>
            </a:r>
          </a:p>
          <a:p>
            <a:pPr marL="0" indent="0">
              <a:buNone/>
            </a:pPr>
            <a:endParaRPr lang="en-AU" sz="2000" b="1" dirty="0">
              <a:solidFill>
                <a:srgbClr val="FFFFFF"/>
              </a:solidFill>
            </a:endParaRPr>
          </a:p>
          <a:p>
            <a:pPr marL="0" indent="0">
              <a:buNone/>
            </a:pPr>
            <a:r>
              <a:rPr lang="en-AU" sz="2000" b="1" dirty="0">
                <a:solidFill>
                  <a:srgbClr val="FFFFFF"/>
                </a:solidFill>
              </a:rPr>
              <a:t>Things to Plan For include:</a:t>
            </a:r>
          </a:p>
          <a:p>
            <a:pPr marL="0" indent="0">
              <a:buNone/>
            </a:pPr>
            <a:r>
              <a:rPr lang="en-AU" sz="2000" i="1" dirty="0">
                <a:solidFill>
                  <a:srgbClr val="FFFFFF"/>
                </a:solidFill>
              </a:rPr>
              <a:t>Additional Questions from Families</a:t>
            </a:r>
          </a:p>
          <a:p>
            <a:pPr lvl="2"/>
            <a:r>
              <a:rPr lang="en-AU" sz="2000" dirty="0">
                <a:solidFill>
                  <a:srgbClr val="FFFFFF"/>
                </a:solidFill>
              </a:rPr>
              <a:t>Changes to subsidy, plus “benchmark hourly cap”</a:t>
            </a:r>
          </a:p>
          <a:p>
            <a:pPr marL="0" indent="0">
              <a:buNone/>
            </a:pPr>
            <a:r>
              <a:rPr lang="en-AU" sz="2000" i="1" dirty="0">
                <a:solidFill>
                  <a:srgbClr val="FFFFFF"/>
                </a:solidFill>
              </a:rPr>
              <a:t>Technology System Changes</a:t>
            </a:r>
          </a:p>
          <a:p>
            <a:pPr lvl="2"/>
            <a:r>
              <a:rPr lang="en-AU" sz="2100" dirty="0">
                <a:solidFill>
                  <a:srgbClr val="FFFFFF"/>
                </a:solidFill>
              </a:rPr>
              <a:t>New Government technology system to support CCS </a:t>
            </a:r>
          </a:p>
          <a:p>
            <a:pPr marL="0" indent="0">
              <a:buNone/>
            </a:pPr>
            <a:r>
              <a:rPr lang="en-AU" sz="2000" i="1" dirty="0">
                <a:solidFill>
                  <a:srgbClr val="FFFFFF"/>
                </a:solidFill>
              </a:rPr>
              <a:t>New Reporting Requirements</a:t>
            </a:r>
          </a:p>
          <a:p>
            <a:pPr lvl="2"/>
            <a:r>
              <a:rPr lang="en-AU" sz="2000" dirty="0">
                <a:solidFill>
                  <a:srgbClr val="FFFFFF"/>
                </a:solidFill>
              </a:rPr>
              <a:t>New detailed attendance reporting requirements</a:t>
            </a:r>
          </a:p>
          <a:p>
            <a:pPr marL="0" indent="0">
              <a:buNone/>
            </a:pPr>
            <a:r>
              <a:rPr lang="en-AU" sz="2000" i="1" dirty="0">
                <a:solidFill>
                  <a:srgbClr val="FFFFFF"/>
                </a:solidFill>
              </a:rPr>
              <a:t>Additional Staff Training </a:t>
            </a:r>
          </a:p>
          <a:p>
            <a:pPr lvl="2"/>
            <a:r>
              <a:rPr lang="en-AU" sz="2000" dirty="0">
                <a:solidFill>
                  <a:srgbClr val="FFFFFF"/>
                </a:solidFill>
              </a:rPr>
              <a:t>Funding and policy changes and family engagement</a:t>
            </a:r>
          </a:p>
          <a:p>
            <a:pPr marL="0" indent="0">
              <a:buNone/>
            </a:pPr>
            <a:r>
              <a:rPr lang="en-AU" sz="2000" i="1" dirty="0">
                <a:solidFill>
                  <a:srgbClr val="FFFFFF"/>
                </a:solidFill>
              </a:rPr>
              <a:t>Financial Implications for Approved Providers</a:t>
            </a:r>
          </a:p>
          <a:p>
            <a:pPr lvl="2"/>
            <a:r>
              <a:rPr lang="en-AU" sz="2000" dirty="0">
                <a:solidFill>
                  <a:srgbClr val="FFFFFF"/>
                </a:solidFill>
              </a:rPr>
              <a:t>Affordability and accessibility issues for some families</a:t>
            </a:r>
          </a:p>
          <a:p>
            <a:pPr lvl="2"/>
            <a:r>
              <a:rPr lang="en-AU" sz="2000" dirty="0">
                <a:solidFill>
                  <a:srgbClr val="FFFFFF"/>
                </a:solidFill>
              </a:rPr>
              <a:t>Introduction of a new “benchmark hourly cap”</a:t>
            </a:r>
          </a:p>
          <a:p>
            <a:pPr lvl="2"/>
            <a:r>
              <a:rPr lang="en-AU" sz="2000" dirty="0">
                <a:solidFill>
                  <a:srgbClr val="FFFFFF"/>
                </a:solidFill>
              </a:rPr>
              <a:t>Option to introduce sessional care for any families with an income of $65,710 or less a year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4DC102-0A4D-4B67-B074-BABE9F436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37333" y="6535157"/>
            <a:ext cx="973667" cy="274320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fld id="{3C05B6ED-7C1A-4B96-BD28-C077F8E9D174}" type="slidenum">
              <a:rPr lang="en-AU" sz="1400" smtClean="0"/>
              <a:pPr>
                <a:spcAft>
                  <a:spcPts val="600"/>
                </a:spcAft>
              </a:pPr>
              <a:t>9</a:t>
            </a:fld>
            <a:endParaRPr lang="en-AU" sz="1400"/>
          </a:p>
        </p:txBody>
      </p:sp>
    </p:spTree>
    <p:extLst>
      <p:ext uri="{BB962C8B-B14F-4D97-AF65-F5344CB8AC3E}">
        <p14:creationId xmlns:p14="http://schemas.microsoft.com/office/powerpoint/2010/main" val="12017630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1_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1381</TotalTime>
  <Words>1241</Words>
  <Application>Microsoft Office PowerPoint</Application>
  <PresentationFormat>Widescreen</PresentationFormat>
  <Paragraphs>214</Paragraphs>
  <Slides>24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Arial</vt:lpstr>
      <vt:lpstr>Calibri</vt:lpstr>
      <vt:lpstr>Times New Roman</vt:lpstr>
      <vt:lpstr>Tw Cen MT</vt:lpstr>
      <vt:lpstr>Tw Cen MT Condensed</vt:lpstr>
      <vt:lpstr>Wingdings 3</vt:lpstr>
      <vt:lpstr>Integral</vt:lpstr>
      <vt:lpstr>1_Integral</vt:lpstr>
      <vt:lpstr>Impacts of the new child care subsidy ON APPROVED PROVIDERS</vt:lpstr>
      <vt:lpstr>Table of contents</vt:lpstr>
      <vt:lpstr>KEY FEATURES OF THE CCS</vt:lpstr>
      <vt:lpstr>Most FAMILIES will benefit from ccs implementation</vt:lpstr>
      <vt:lpstr>* Subsidy rate of actual fee charged or MAXIMUM HOURLY RATE CAP (WHICHEVER IS LOWER) </vt:lpstr>
      <vt:lpstr>Activity LEVEL OF BOTH PARENTS WILL IMPACT ACCESS</vt:lpstr>
      <vt:lpstr>Type of service</vt:lpstr>
      <vt:lpstr>HOURLY FEE CAP IN PRACTICE</vt:lpstr>
      <vt:lpstr>Impacts of the Child Care Subsidy: AN OVERVIEW</vt:lpstr>
      <vt:lpstr>Things to plan for: IMPACT ON FAMILIES</vt:lpstr>
      <vt:lpstr>families that benefit most…</vt:lpstr>
      <vt:lpstr>Families that are negatively impacted</vt:lpstr>
      <vt:lpstr>NEW TECHNOLOGY SYSTEM</vt:lpstr>
      <vt:lpstr>Things to plan for: New I.T SYSTEM</vt:lpstr>
      <vt:lpstr>NEW REPORTING REQUIREMENTS</vt:lpstr>
      <vt:lpstr>Things to plan for:  New attendance reporting requirements</vt:lpstr>
      <vt:lpstr>STAFF TRAINING</vt:lpstr>
      <vt:lpstr>STAFF TRAINING</vt:lpstr>
      <vt:lpstr>FINANCIAL IMPLICATIONS FOR APPROVED PROVIDERS</vt:lpstr>
      <vt:lpstr>Financial impacts on approved providers</vt:lpstr>
      <vt:lpstr>FINANCIAL IMPLICATIONS: Resources</vt:lpstr>
      <vt:lpstr>more INFORMATION</vt:lpstr>
      <vt:lpstr>more information</vt:lpstr>
      <vt:lpstr>more information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Impacts of the new child care subsidy</dc:title>
  <dc:creator>David Worland</dc:creator>
  <cp:lastModifiedBy>Celia Falkland</cp:lastModifiedBy>
  <cp:revision>112</cp:revision>
  <cp:lastPrinted>2018-02-13T00:57:35Z</cp:lastPrinted>
  <dcterms:created xsi:type="dcterms:W3CDTF">2017-12-18T04:08:38Z</dcterms:created>
  <dcterms:modified xsi:type="dcterms:W3CDTF">2018-02-13T01:11:52Z</dcterms:modified>
</cp:coreProperties>
</file>